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54"/>
  </p:notesMasterIdLst>
  <p:sldIdLst>
    <p:sldId id="256" r:id="rId2"/>
    <p:sldId id="257" r:id="rId3"/>
    <p:sldId id="258" r:id="rId4"/>
    <p:sldId id="289" r:id="rId5"/>
    <p:sldId id="290" r:id="rId6"/>
    <p:sldId id="259" r:id="rId7"/>
    <p:sldId id="297" r:id="rId8"/>
    <p:sldId id="293" r:id="rId9"/>
    <p:sldId id="296" r:id="rId10"/>
    <p:sldId id="295" r:id="rId11"/>
    <p:sldId id="260" r:id="rId12"/>
    <p:sldId id="261" r:id="rId13"/>
    <p:sldId id="262" r:id="rId14"/>
    <p:sldId id="263" r:id="rId15"/>
    <p:sldId id="264" r:id="rId16"/>
    <p:sldId id="266" r:id="rId17"/>
    <p:sldId id="286" r:id="rId18"/>
    <p:sldId id="268" r:id="rId19"/>
    <p:sldId id="287" r:id="rId20"/>
    <p:sldId id="288" r:id="rId21"/>
    <p:sldId id="269" r:id="rId22"/>
    <p:sldId id="270" r:id="rId23"/>
    <p:sldId id="267" r:id="rId24"/>
    <p:sldId id="298" r:id="rId25"/>
    <p:sldId id="299" r:id="rId26"/>
    <p:sldId id="300" r:id="rId27"/>
    <p:sldId id="301" r:id="rId28"/>
    <p:sldId id="302" r:id="rId29"/>
    <p:sldId id="265" r:id="rId30"/>
    <p:sldId id="303" r:id="rId31"/>
    <p:sldId id="271" r:id="rId32"/>
    <p:sldId id="272" r:id="rId33"/>
    <p:sldId id="277" r:id="rId34"/>
    <p:sldId id="305" r:id="rId35"/>
    <p:sldId id="278" r:id="rId36"/>
    <p:sldId id="306" r:id="rId37"/>
    <p:sldId id="284" r:id="rId38"/>
    <p:sldId id="275" r:id="rId39"/>
    <p:sldId id="276" r:id="rId40"/>
    <p:sldId id="273" r:id="rId41"/>
    <p:sldId id="274" r:id="rId42"/>
    <p:sldId id="307" r:id="rId43"/>
    <p:sldId id="279" r:id="rId44"/>
    <p:sldId id="280" r:id="rId45"/>
    <p:sldId id="281" r:id="rId46"/>
    <p:sldId id="282" r:id="rId47"/>
    <p:sldId id="283" r:id="rId48"/>
    <p:sldId id="309" r:id="rId49"/>
    <p:sldId id="285" r:id="rId50"/>
    <p:sldId id="308" r:id="rId51"/>
    <p:sldId id="304" r:id="rId52"/>
    <p:sldId id="292" r:id="rId5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006" autoAdjust="0"/>
    <p:restoredTop sz="80865" autoAdjust="0"/>
  </p:normalViewPr>
  <p:slideViewPr>
    <p:cSldViewPr snapToGrid="0">
      <p:cViewPr varScale="1">
        <p:scale>
          <a:sx n="72" d="100"/>
          <a:sy n="72" d="100"/>
        </p:scale>
        <p:origin x="810" y="3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940757D-A530-4C0F-93BD-E858627B0BF1}" type="datetimeFigureOut">
              <a:rPr lang="en-US" smtClean="0"/>
              <a:t>4/3/2019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ED6762A-B0C9-485E-BC9A-B0E2FB7CE077}" type="slidenum">
              <a:rPr lang="en-US" smtClean="0"/>
              <a:t>‹#›</a:t>
            </a:fld>
            <a:endParaRPr lang="en-US"/>
          </a:p>
        </p:txBody>
      </p:sp>
    </p:spTree>
    <p:extLst>
      <p:ext uri="{BB962C8B-B14F-4D97-AF65-F5344CB8AC3E}">
        <p14:creationId xmlns:p14="http://schemas.microsoft.com/office/powerpoint/2010/main" val="1236719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Shane Foley is the presenter of “Getting Your Xamarin Projects Off The Ground.” Shane Foley is a Custom Application Developer that has been working for </a:t>
            </a:r>
            <a:r>
              <a:rPr lang="en-US" dirty="0" err="1"/>
              <a:t>Neudesic</a:t>
            </a:r>
            <a:r>
              <a:rPr lang="en-US" dirty="0"/>
              <a:t> for the last 4 years. Although highly experienced in Xamarin mobile application development, Shane overall is Full Stack. Shane actively works on building APIs in .NET and java environments, and is involved in data architecture associated with building APIs. Shane also works on automated integration testing, and utilizing the cloud. As for an educational background, Shane graduated from Arizona State University’s School of Computing Informatics and Decision Systems Engineering with a Computer Science Bachelor of Science.</a:t>
            </a:r>
          </a:p>
        </p:txBody>
      </p:sp>
      <p:sp>
        <p:nvSpPr>
          <p:cNvPr id="4" name="Slide Number Placeholder 3"/>
          <p:cNvSpPr>
            <a:spLocks noGrp="1"/>
          </p:cNvSpPr>
          <p:nvPr>
            <p:ph type="sldNum" sz="quarter" idx="5"/>
          </p:nvPr>
        </p:nvSpPr>
        <p:spPr/>
        <p:txBody>
          <a:bodyPr/>
          <a:lstStyle/>
          <a:p>
            <a:fld id="{0ED6762A-B0C9-485E-BC9A-B0E2FB7CE077}" type="slidenum">
              <a:rPr lang="en-US" smtClean="0"/>
              <a:t>2</a:t>
            </a:fld>
            <a:endParaRPr lang="en-US"/>
          </a:p>
        </p:txBody>
      </p:sp>
    </p:spTree>
    <p:extLst>
      <p:ext uri="{BB962C8B-B14F-4D97-AF65-F5344CB8AC3E}">
        <p14:creationId xmlns:p14="http://schemas.microsoft.com/office/powerpoint/2010/main" val="22572169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so we have looked at what Xamarin is in general, and the benefits it provides, so the next question is “How do I get started?”</a:t>
            </a:r>
          </a:p>
        </p:txBody>
      </p:sp>
      <p:sp>
        <p:nvSpPr>
          <p:cNvPr id="4" name="Slide Number Placeholder 3"/>
          <p:cNvSpPr>
            <a:spLocks noGrp="1"/>
          </p:cNvSpPr>
          <p:nvPr>
            <p:ph type="sldNum" sz="quarter" idx="5"/>
          </p:nvPr>
        </p:nvSpPr>
        <p:spPr/>
        <p:txBody>
          <a:bodyPr/>
          <a:lstStyle/>
          <a:p>
            <a:fld id="{0ED6762A-B0C9-485E-BC9A-B0E2FB7CE077}" type="slidenum">
              <a:rPr lang="en-US" smtClean="0"/>
              <a:t>11</a:t>
            </a:fld>
            <a:endParaRPr lang="en-US"/>
          </a:p>
        </p:txBody>
      </p:sp>
    </p:spTree>
    <p:extLst>
      <p:ext uri="{BB962C8B-B14F-4D97-AF65-F5344CB8AC3E}">
        <p14:creationId xmlns:p14="http://schemas.microsoft.com/office/powerpoint/2010/main" val="39711941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Right now, the best place to get started using Xamarin is Xamarin University. For the last couple of years, Xamarin University has been Microsoft’s go-to place to provide education to developers that want to learn Xamarin. It provides development instruction regarding </a:t>
            </a:r>
            <a:r>
              <a:rPr lang="en-US" dirty="0" err="1"/>
              <a:t>Xamarin.Android</a:t>
            </a:r>
            <a:r>
              <a:rPr lang="en-US" dirty="0"/>
              <a:t>, </a:t>
            </a:r>
            <a:r>
              <a:rPr lang="en-US" dirty="0" err="1"/>
              <a:t>Xamarin.iOS</a:t>
            </a:r>
            <a:r>
              <a:rPr lang="en-US" dirty="0"/>
              <a:t>, and Xamarin Forms. Additionally, it provides two certification tiers: professional, and developer. The first tier, professional, provides overarching fundamental background on Xamarin development. The second tier, developer, provides a deeper understanding around the Xamarin toolkit, including more complex topics such as list customization, data binding, and memory management. IMPORTANT NOTE! Xamarin University is in the process of being retired. All materials are being migrated to Microsoft Learn, and will soon be free. My suggestion is to use Xamarin University for the free courses available now while this migration happens, and then finish out the paid resources after they are made available through Microsoft Learn for free.</a:t>
            </a:r>
          </a:p>
        </p:txBody>
      </p:sp>
      <p:sp>
        <p:nvSpPr>
          <p:cNvPr id="4" name="Slide Number Placeholder 3"/>
          <p:cNvSpPr>
            <a:spLocks noGrp="1"/>
          </p:cNvSpPr>
          <p:nvPr>
            <p:ph type="sldNum" sz="quarter" idx="5"/>
          </p:nvPr>
        </p:nvSpPr>
        <p:spPr/>
        <p:txBody>
          <a:bodyPr/>
          <a:lstStyle/>
          <a:p>
            <a:fld id="{0ED6762A-B0C9-485E-BC9A-B0E2FB7CE077}" type="slidenum">
              <a:rPr lang="en-US" smtClean="0"/>
              <a:t>12</a:t>
            </a:fld>
            <a:endParaRPr lang="en-US"/>
          </a:p>
        </p:txBody>
      </p:sp>
    </p:spTree>
    <p:extLst>
      <p:ext uri="{BB962C8B-B14F-4D97-AF65-F5344CB8AC3E}">
        <p14:creationId xmlns:p14="http://schemas.microsoft.com/office/powerpoint/2010/main" val="33167909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it is 100% critical and you need to get a development certificate now (perhaps for a project), the tracks look like this. Notice that the bulk of the courses focus on Xamarin Forms. This is because business mainly utilize Xamarin Forms.</a:t>
            </a:r>
          </a:p>
        </p:txBody>
      </p:sp>
      <p:sp>
        <p:nvSpPr>
          <p:cNvPr id="4" name="Slide Number Placeholder 3"/>
          <p:cNvSpPr>
            <a:spLocks noGrp="1"/>
          </p:cNvSpPr>
          <p:nvPr>
            <p:ph type="sldNum" sz="quarter" idx="5"/>
          </p:nvPr>
        </p:nvSpPr>
        <p:spPr/>
        <p:txBody>
          <a:bodyPr/>
          <a:lstStyle/>
          <a:p>
            <a:fld id="{0ED6762A-B0C9-485E-BC9A-B0E2FB7CE077}" type="slidenum">
              <a:rPr lang="en-US" smtClean="0"/>
              <a:t>13</a:t>
            </a:fld>
            <a:endParaRPr lang="en-US"/>
          </a:p>
        </p:txBody>
      </p:sp>
    </p:spTree>
    <p:extLst>
      <p:ext uri="{BB962C8B-B14F-4D97-AF65-F5344CB8AC3E}">
        <p14:creationId xmlns:p14="http://schemas.microsoft.com/office/powerpoint/2010/main" val="30489812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now that we know where to learn about Xamarin Forms, let’s learn how to get started with our project.</a:t>
            </a:r>
          </a:p>
        </p:txBody>
      </p:sp>
      <p:sp>
        <p:nvSpPr>
          <p:cNvPr id="4" name="Slide Number Placeholder 3"/>
          <p:cNvSpPr>
            <a:spLocks noGrp="1"/>
          </p:cNvSpPr>
          <p:nvPr>
            <p:ph type="sldNum" sz="quarter" idx="5"/>
          </p:nvPr>
        </p:nvSpPr>
        <p:spPr/>
        <p:txBody>
          <a:bodyPr/>
          <a:lstStyle/>
          <a:p>
            <a:fld id="{0ED6762A-B0C9-485E-BC9A-B0E2FB7CE077}" type="slidenum">
              <a:rPr lang="en-US" smtClean="0"/>
              <a:t>14</a:t>
            </a:fld>
            <a:endParaRPr lang="en-US"/>
          </a:p>
        </p:txBody>
      </p:sp>
    </p:spTree>
    <p:extLst>
      <p:ext uri="{BB962C8B-B14F-4D97-AF65-F5344CB8AC3E}">
        <p14:creationId xmlns:p14="http://schemas.microsoft.com/office/powerpoint/2010/main" val="4318800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off, we will need to make a Xamarin Forms project. You will do this by selecting File </a:t>
            </a:r>
            <a:r>
              <a:rPr lang="en-US" dirty="0">
                <a:sym typeface="Wingdings" panose="05000000000000000000" pitchFamily="2" charset="2"/>
              </a:rPr>
              <a:t> New  Project  Visual C#  Cross-Platform  Mobile App (</a:t>
            </a:r>
            <a:r>
              <a:rPr lang="en-US" dirty="0" err="1">
                <a:sym typeface="Wingdings" panose="05000000000000000000" pitchFamily="2" charset="2"/>
              </a:rPr>
              <a:t>Xamarin.Forms</a:t>
            </a:r>
            <a:r>
              <a:rPr lang="en-US" dirty="0">
                <a:sym typeface="Wingdings" panose="05000000000000000000" pitchFamily="2" charset="2"/>
              </a:rPr>
              <a:t>). Note, during this presentation, I will be focusing on Xamarin Forms since it is more widely used. Once you determine your project name, we will go ahead and select a project type. For almost all applications, you will want to choose blank. It provides a starting point with the least amount of boilerplate, which allows you the rearchitect your application structure a bit easier.</a:t>
            </a:r>
            <a:endParaRPr lang="en-US" dirty="0"/>
          </a:p>
        </p:txBody>
      </p:sp>
      <p:sp>
        <p:nvSpPr>
          <p:cNvPr id="4" name="Slide Number Placeholder 3"/>
          <p:cNvSpPr>
            <a:spLocks noGrp="1"/>
          </p:cNvSpPr>
          <p:nvPr>
            <p:ph type="sldNum" sz="quarter" idx="5"/>
          </p:nvPr>
        </p:nvSpPr>
        <p:spPr/>
        <p:txBody>
          <a:bodyPr/>
          <a:lstStyle/>
          <a:p>
            <a:fld id="{0ED6762A-B0C9-485E-BC9A-B0E2FB7CE077}" type="slidenum">
              <a:rPr lang="en-US" smtClean="0"/>
              <a:t>15</a:t>
            </a:fld>
            <a:endParaRPr lang="en-US"/>
          </a:p>
        </p:txBody>
      </p:sp>
    </p:spTree>
    <p:extLst>
      <p:ext uri="{BB962C8B-B14F-4D97-AF65-F5344CB8AC3E}">
        <p14:creationId xmlns:p14="http://schemas.microsoft.com/office/powerpoint/2010/main" val="18647732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Upon creation of your Xamarin solution, you will encounter multiple projects. The first project is your shared code. This is where 85% of your application’s logic will live. Additionally, you will have projects for each platform that you specify upon creation (Android, iOS, and UWP). Inside of the Android project, we have the </a:t>
            </a:r>
            <a:r>
              <a:rPr lang="en-US" dirty="0" err="1"/>
              <a:t>MainActivity</a:t>
            </a:r>
            <a:r>
              <a:rPr lang="en-US" dirty="0"/>
              <a:t>, where Xamarin is initialized, and directs us to the </a:t>
            </a:r>
            <a:r>
              <a:rPr lang="en-US" dirty="0" err="1"/>
              <a:t>App.xaml.cs</a:t>
            </a:r>
            <a:r>
              <a:rPr lang="en-US" dirty="0"/>
              <a:t>. The same thing happens in the iOS project. </a:t>
            </a:r>
          </a:p>
        </p:txBody>
      </p:sp>
      <p:sp>
        <p:nvSpPr>
          <p:cNvPr id="4" name="Slide Number Placeholder 3"/>
          <p:cNvSpPr>
            <a:spLocks noGrp="1"/>
          </p:cNvSpPr>
          <p:nvPr>
            <p:ph type="sldNum" sz="quarter" idx="5"/>
          </p:nvPr>
        </p:nvSpPr>
        <p:spPr/>
        <p:txBody>
          <a:bodyPr/>
          <a:lstStyle/>
          <a:p>
            <a:fld id="{0ED6762A-B0C9-485E-BC9A-B0E2FB7CE077}" type="slidenum">
              <a:rPr lang="en-US" smtClean="0"/>
              <a:t>16</a:t>
            </a:fld>
            <a:endParaRPr lang="en-US"/>
          </a:p>
        </p:txBody>
      </p:sp>
    </p:spTree>
    <p:extLst>
      <p:ext uri="{BB962C8B-B14F-4D97-AF65-F5344CB8AC3E}">
        <p14:creationId xmlns:p14="http://schemas.microsoft.com/office/powerpoint/2010/main" val="3106048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a little explanation, we can see the basic dividing lines in our application. This being between the shared code and the platform specific code. This may seem obvious, but for novice developers that join our teams, it is always good to spell things out so those not familiar with mobile development can understand.</a:t>
            </a:r>
          </a:p>
        </p:txBody>
      </p:sp>
      <p:sp>
        <p:nvSpPr>
          <p:cNvPr id="4" name="Slide Number Placeholder 3"/>
          <p:cNvSpPr>
            <a:spLocks noGrp="1"/>
          </p:cNvSpPr>
          <p:nvPr>
            <p:ph type="sldNum" sz="quarter" idx="5"/>
          </p:nvPr>
        </p:nvSpPr>
        <p:spPr/>
        <p:txBody>
          <a:bodyPr/>
          <a:lstStyle/>
          <a:p>
            <a:fld id="{0ED6762A-B0C9-485E-BC9A-B0E2FB7CE077}" type="slidenum">
              <a:rPr lang="en-US" smtClean="0"/>
              <a:t>17</a:t>
            </a:fld>
            <a:endParaRPr lang="en-US"/>
          </a:p>
        </p:txBody>
      </p:sp>
    </p:spTree>
    <p:extLst>
      <p:ext uri="{BB962C8B-B14F-4D97-AF65-F5344CB8AC3E}">
        <p14:creationId xmlns:p14="http://schemas.microsoft.com/office/powerpoint/2010/main" val="13316771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instead of keeping the solution directory structure the same as out-of-the-box, we are going to spell things out. First, we have a “</a:t>
            </a:r>
            <a:r>
              <a:rPr lang="en-US" dirty="0" err="1"/>
              <a:t>CrossPlatform</a:t>
            </a:r>
            <a:r>
              <a:rPr lang="en-US" dirty="0"/>
              <a:t>” piece of our solution, which accounts for 85% of our code. Then we have our platforms, which accounts for the remaining 15% of code. Furthermore, we have our tests. Note, for a Xamarin Forms solution, you will be mainly concerned with providing code coverage for your </a:t>
            </a:r>
            <a:r>
              <a:rPr lang="en-US" dirty="0" err="1"/>
              <a:t>CrossPlatform</a:t>
            </a:r>
            <a:r>
              <a:rPr lang="en-US" dirty="0"/>
              <a:t> projects. This is because your platform specific code will be mainly for resolving platform dependency and providing renderers, both which are not easily unit tested (this being without automated testing in consideration).</a:t>
            </a:r>
          </a:p>
        </p:txBody>
      </p:sp>
      <p:sp>
        <p:nvSpPr>
          <p:cNvPr id="4" name="Slide Number Placeholder 3"/>
          <p:cNvSpPr>
            <a:spLocks noGrp="1"/>
          </p:cNvSpPr>
          <p:nvPr>
            <p:ph type="sldNum" sz="quarter" idx="5"/>
          </p:nvPr>
        </p:nvSpPr>
        <p:spPr/>
        <p:txBody>
          <a:bodyPr/>
          <a:lstStyle/>
          <a:p>
            <a:fld id="{0ED6762A-B0C9-485E-BC9A-B0E2FB7CE077}" type="slidenum">
              <a:rPr lang="en-US" smtClean="0"/>
              <a:t>18</a:t>
            </a:fld>
            <a:endParaRPr lang="en-US"/>
          </a:p>
        </p:txBody>
      </p:sp>
    </p:spTree>
    <p:extLst>
      <p:ext uri="{BB962C8B-B14F-4D97-AF65-F5344CB8AC3E}">
        <p14:creationId xmlns:p14="http://schemas.microsoft.com/office/powerpoint/2010/main" val="10625633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have our platforms and cross platform projects divided, but something seems… off. Now we have a single project to cover 85% of code. For our solution to make more sense, we are going to want to break this project apart into projects with specific duties to fulfill. </a:t>
            </a:r>
          </a:p>
        </p:txBody>
      </p:sp>
      <p:sp>
        <p:nvSpPr>
          <p:cNvPr id="4" name="Slide Number Placeholder 3"/>
          <p:cNvSpPr>
            <a:spLocks noGrp="1"/>
          </p:cNvSpPr>
          <p:nvPr>
            <p:ph type="sldNum" sz="quarter" idx="5"/>
          </p:nvPr>
        </p:nvSpPr>
        <p:spPr/>
        <p:txBody>
          <a:bodyPr/>
          <a:lstStyle/>
          <a:p>
            <a:fld id="{0ED6762A-B0C9-485E-BC9A-B0E2FB7CE077}" type="slidenum">
              <a:rPr lang="en-US" smtClean="0"/>
              <a:t>19</a:t>
            </a:fld>
            <a:endParaRPr lang="en-US"/>
          </a:p>
        </p:txBody>
      </p:sp>
    </p:spTree>
    <p:extLst>
      <p:ext uri="{BB962C8B-B14F-4D97-AF65-F5344CB8AC3E}">
        <p14:creationId xmlns:p14="http://schemas.microsoft.com/office/powerpoint/2010/main" val="29835572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take a look at Microsoft’s suggested architecture. First, consider the data layer for the mobile device. Overall, here, we are looking at accessing local storage in relation to SQLite databases, files, photos, etc. For a mobile application, you can easily segregate local storage related code into it’s own project, and you should. Now, consider the service access layer. This is where all of our applications network related code is housed. Generally, we are looking at repositories here, as they are related to GET, POST, PUT, DELETE operations (essentially CRUD). Next, consider the business layer of an application. We see that the business layer is closely related to our model objects. Overall, for our business code, we are utilizing data access and service layers to perform calculator and constructive operations to build up our applications data structures. This is where we piece everything together to provide value to the end user.</a:t>
            </a:r>
            <a:br>
              <a:rPr lang="en-US" dirty="0"/>
            </a:br>
            <a:endParaRPr lang="en-US" dirty="0"/>
          </a:p>
        </p:txBody>
      </p:sp>
      <p:sp>
        <p:nvSpPr>
          <p:cNvPr id="4" name="Slide Number Placeholder 3"/>
          <p:cNvSpPr>
            <a:spLocks noGrp="1"/>
          </p:cNvSpPr>
          <p:nvPr>
            <p:ph type="sldNum" sz="quarter" idx="5"/>
          </p:nvPr>
        </p:nvSpPr>
        <p:spPr/>
        <p:txBody>
          <a:bodyPr/>
          <a:lstStyle/>
          <a:p>
            <a:fld id="{0ED6762A-B0C9-485E-BC9A-B0E2FB7CE077}" type="slidenum">
              <a:rPr lang="en-US" smtClean="0"/>
              <a:t>20</a:t>
            </a:fld>
            <a:endParaRPr lang="en-US"/>
          </a:p>
        </p:txBody>
      </p:sp>
    </p:spTree>
    <p:extLst>
      <p:ext uri="{BB962C8B-B14F-4D97-AF65-F5344CB8AC3E}">
        <p14:creationId xmlns:p14="http://schemas.microsoft.com/office/powerpoint/2010/main" val="28657935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the main purpose of this presentation is learning how to get Xamarin mobile projects off the ground. The first thing to always answer in a Xamarin presentation is “What Is Xamarin?”</a:t>
            </a:r>
          </a:p>
        </p:txBody>
      </p:sp>
      <p:sp>
        <p:nvSpPr>
          <p:cNvPr id="4" name="Slide Number Placeholder 3"/>
          <p:cNvSpPr>
            <a:spLocks noGrp="1"/>
          </p:cNvSpPr>
          <p:nvPr>
            <p:ph type="sldNum" sz="quarter" idx="5"/>
          </p:nvPr>
        </p:nvSpPr>
        <p:spPr/>
        <p:txBody>
          <a:bodyPr/>
          <a:lstStyle/>
          <a:p>
            <a:fld id="{0ED6762A-B0C9-485E-BC9A-B0E2FB7CE077}" type="slidenum">
              <a:rPr lang="en-US" smtClean="0"/>
              <a:t>3</a:t>
            </a:fld>
            <a:endParaRPr lang="en-US"/>
          </a:p>
        </p:txBody>
      </p:sp>
    </p:spTree>
    <p:extLst>
      <p:ext uri="{BB962C8B-B14F-4D97-AF65-F5344CB8AC3E}">
        <p14:creationId xmlns:p14="http://schemas.microsoft.com/office/powerpoint/2010/main" val="13918446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Upon breaking apart, we land on a project hierarchy similar to the following.</a:t>
            </a:r>
          </a:p>
        </p:txBody>
      </p:sp>
      <p:sp>
        <p:nvSpPr>
          <p:cNvPr id="4" name="Slide Number Placeholder 3"/>
          <p:cNvSpPr>
            <a:spLocks noGrp="1"/>
          </p:cNvSpPr>
          <p:nvPr>
            <p:ph type="sldNum" sz="quarter" idx="5"/>
          </p:nvPr>
        </p:nvSpPr>
        <p:spPr/>
        <p:txBody>
          <a:bodyPr/>
          <a:lstStyle/>
          <a:p>
            <a:fld id="{0ED6762A-B0C9-485E-BC9A-B0E2FB7CE077}" type="slidenum">
              <a:rPr lang="en-US" smtClean="0"/>
              <a:t>21</a:t>
            </a:fld>
            <a:endParaRPr lang="en-US"/>
          </a:p>
        </p:txBody>
      </p:sp>
    </p:spTree>
    <p:extLst>
      <p:ext uri="{BB962C8B-B14F-4D97-AF65-F5344CB8AC3E}">
        <p14:creationId xmlns:p14="http://schemas.microsoft.com/office/powerpoint/2010/main" val="37434159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go a little bit further and break apart each of the individual projects. First, consider the API project, which has the purpose of communicating to outside APIs. First we have our contracts, which will be interfaces for API communication. Then, we have our repositories, which is interface implementations to communicate with APIs. Note, these are repositories, not services. It is common to see this mislabeled throughout the field, but by definition, a service does not have insight about data retrieval,  but instead makes decisions and manipulates data structures based on data retrieved by outside processes. Next we have our Business project. Again, we have contracts……</a:t>
            </a:r>
          </a:p>
        </p:txBody>
      </p:sp>
      <p:sp>
        <p:nvSpPr>
          <p:cNvPr id="4" name="Slide Number Placeholder 3"/>
          <p:cNvSpPr>
            <a:spLocks noGrp="1"/>
          </p:cNvSpPr>
          <p:nvPr>
            <p:ph type="sldNum" sz="quarter" idx="5"/>
          </p:nvPr>
        </p:nvSpPr>
        <p:spPr/>
        <p:txBody>
          <a:bodyPr/>
          <a:lstStyle/>
          <a:p>
            <a:fld id="{0ED6762A-B0C9-485E-BC9A-B0E2FB7CE077}" type="slidenum">
              <a:rPr lang="en-US" smtClean="0"/>
              <a:t>22</a:t>
            </a:fld>
            <a:endParaRPr lang="en-US"/>
          </a:p>
        </p:txBody>
      </p:sp>
    </p:spTree>
    <p:extLst>
      <p:ext uri="{BB962C8B-B14F-4D97-AF65-F5344CB8AC3E}">
        <p14:creationId xmlns:p14="http://schemas.microsoft.com/office/powerpoint/2010/main" val="30233014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consider most of the information the is important to mobile devices. Device information for error reporting, network communication status, geolocation, map integration, etc. The list goes on and on. For an application to be viable, it needs to gather information with implementation that are specific to iOS and Android.</a:t>
            </a:r>
          </a:p>
        </p:txBody>
      </p:sp>
      <p:sp>
        <p:nvSpPr>
          <p:cNvPr id="4" name="Slide Number Placeholder 3"/>
          <p:cNvSpPr>
            <a:spLocks noGrp="1"/>
          </p:cNvSpPr>
          <p:nvPr>
            <p:ph type="sldNum" sz="quarter" idx="5"/>
          </p:nvPr>
        </p:nvSpPr>
        <p:spPr/>
        <p:txBody>
          <a:bodyPr/>
          <a:lstStyle/>
          <a:p>
            <a:fld id="{0ED6762A-B0C9-485E-BC9A-B0E2FB7CE077}" type="slidenum">
              <a:rPr lang="en-US" smtClean="0"/>
              <a:t>23</a:t>
            </a:fld>
            <a:endParaRPr lang="en-US"/>
          </a:p>
        </p:txBody>
      </p:sp>
    </p:spTree>
    <p:extLst>
      <p:ext uri="{BB962C8B-B14F-4D97-AF65-F5344CB8AC3E}">
        <p14:creationId xmlns:p14="http://schemas.microsoft.com/office/powerpoint/2010/main" val="6465053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now that we know where to learn about Xamarin Forms, let’s learn how to get started with our project.</a:t>
            </a:r>
          </a:p>
        </p:txBody>
      </p:sp>
      <p:sp>
        <p:nvSpPr>
          <p:cNvPr id="4" name="Slide Number Placeholder 3"/>
          <p:cNvSpPr>
            <a:spLocks noGrp="1"/>
          </p:cNvSpPr>
          <p:nvPr>
            <p:ph type="sldNum" sz="quarter" idx="5"/>
          </p:nvPr>
        </p:nvSpPr>
        <p:spPr/>
        <p:txBody>
          <a:bodyPr/>
          <a:lstStyle/>
          <a:p>
            <a:fld id="{0ED6762A-B0C9-485E-BC9A-B0E2FB7CE077}" type="slidenum">
              <a:rPr lang="en-US" smtClean="0"/>
              <a:t>24</a:t>
            </a:fld>
            <a:endParaRPr lang="en-US"/>
          </a:p>
        </p:txBody>
      </p:sp>
    </p:spTree>
    <p:extLst>
      <p:ext uri="{BB962C8B-B14F-4D97-AF65-F5344CB8AC3E}">
        <p14:creationId xmlns:p14="http://schemas.microsoft.com/office/powerpoint/2010/main" val="308724993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First, you will want to define and interface for your API in your project with your shared code.</a:t>
            </a:r>
          </a:p>
        </p:txBody>
      </p:sp>
      <p:sp>
        <p:nvSpPr>
          <p:cNvPr id="4" name="Slide Number Placeholder 3"/>
          <p:cNvSpPr>
            <a:spLocks noGrp="1"/>
          </p:cNvSpPr>
          <p:nvPr>
            <p:ph type="sldNum" sz="quarter" idx="5"/>
          </p:nvPr>
        </p:nvSpPr>
        <p:spPr/>
        <p:txBody>
          <a:bodyPr/>
          <a:lstStyle/>
          <a:p>
            <a:fld id="{0ED6762A-B0C9-485E-BC9A-B0E2FB7CE077}" type="slidenum">
              <a:rPr lang="en-US" smtClean="0"/>
              <a:t>25</a:t>
            </a:fld>
            <a:endParaRPr lang="en-US"/>
          </a:p>
        </p:txBody>
      </p:sp>
    </p:spTree>
    <p:extLst>
      <p:ext uri="{BB962C8B-B14F-4D97-AF65-F5344CB8AC3E}">
        <p14:creationId xmlns:p14="http://schemas.microsoft.com/office/powerpoint/2010/main" val="156349941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Inside of each of your platform specific projects, implement the interface defined in your shared code. Once you have implemented your interface, you will need to map the dependency so that it can be resolved by the dependency service.</a:t>
            </a:r>
          </a:p>
        </p:txBody>
      </p:sp>
      <p:sp>
        <p:nvSpPr>
          <p:cNvPr id="4" name="Slide Number Placeholder 3"/>
          <p:cNvSpPr>
            <a:spLocks noGrp="1"/>
          </p:cNvSpPr>
          <p:nvPr>
            <p:ph type="sldNum" sz="quarter" idx="5"/>
          </p:nvPr>
        </p:nvSpPr>
        <p:spPr/>
        <p:txBody>
          <a:bodyPr/>
          <a:lstStyle/>
          <a:p>
            <a:fld id="{0ED6762A-B0C9-485E-BC9A-B0E2FB7CE077}" type="slidenum">
              <a:rPr lang="en-US" smtClean="0"/>
              <a:t>26</a:t>
            </a:fld>
            <a:endParaRPr lang="en-US"/>
          </a:p>
        </p:txBody>
      </p:sp>
    </p:spTree>
    <p:extLst>
      <p:ext uri="{BB962C8B-B14F-4D97-AF65-F5344CB8AC3E}">
        <p14:creationId xmlns:p14="http://schemas.microsoft.com/office/powerpoint/2010/main" val="387195554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Finally, In your shared code, you will be able to access the cross-platform API by resolving the dependency using the </a:t>
            </a:r>
            <a:r>
              <a:rPr lang="en-US" dirty="0" err="1"/>
              <a:t>DependencyService</a:t>
            </a:r>
            <a:r>
              <a:rPr lang="en-US" dirty="0"/>
              <a:t>. This will resolve the dependency with the platform specific implementation of your interface.</a:t>
            </a:r>
          </a:p>
        </p:txBody>
      </p:sp>
      <p:sp>
        <p:nvSpPr>
          <p:cNvPr id="4" name="Slide Number Placeholder 3"/>
          <p:cNvSpPr>
            <a:spLocks noGrp="1"/>
          </p:cNvSpPr>
          <p:nvPr>
            <p:ph type="sldNum" sz="quarter" idx="5"/>
          </p:nvPr>
        </p:nvSpPr>
        <p:spPr/>
        <p:txBody>
          <a:bodyPr/>
          <a:lstStyle/>
          <a:p>
            <a:fld id="{0ED6762A-B0C9-485E-BC9A-B0E2FB7CE077}" type="slidenum">
              <a:rPr lang="en-US" smtClean="0"/>
              <a:t>27</a:t>
            </a:fld>
            <a:endParaRPr lang="en-US"/>
          </a:p>
        </p:txBody>
      </p:sp>
    </p:spTree>
    <p:extLst>
      <p:ext uri="{BB962C8B-B14F-4D97-AF65-F5344CB8AC3E}">
        <p14:creationId xmlns:p14="http://schemas.microsoft.com/office/powerpoint/2010/main" val="188458245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now that we know where to learn about Xamarin Forms, let’s learn how to get started with our project.</a:t>
            </a:r>
          </a:p>
        </p:txBody>
      </p:sp>
      <p:sp>
        <p:nvSpPr>
          <p:cNvPr id="4" name="Slide Number Placeholder 3"/>
          <p:cNvSpPr>
            <a:spLocks noGrp="1"/>
          </p:cNvSpPr>
          <p:nvPr>
            <p:ph type="sldNum" sz="quarter" idx="5"/>
          </p:nvPr>
        </p:nvSpPr>
        <p:spPr/>
        <p:txBody>
          <a:bodyPr/>
          <a:lstStyle/>
          <a:p>
            <a:fld id="{0ED6762A-B0C9-485E-BC9A-B0E2FB7CE077}" type="slidenum">
              <a:rPr lang="en-US" smtClean="0"/>
              <a:t>28</a:t>
            </a:fld>
            <a:endParaRPr lang="en-US"/>
          </a:p>
        </p:txBody>
      </p:sp>
    </p:spTree>
    <p:extLst>
      <p:ext uri="{BB962C8B-B14F-4D97-AF65-F5344CB8AC3E}">
        <p14:creationId xmlns:p14="http://schemas.microsoft.com/office/powerpoint/2010/main" val="22836210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a:t>
            </a:r>
            <a:r>
              <a:rPr lang="en-US" dirty="0" err="1"/>
              <a:t>Xamarin.Essentials</a:t>
            </a:r>
            <a:r>
              <a:rPr lang="en-US" dirty="0"/>
              <a:t> there are quite a few useful APIs made available. These include common </a:t>
            </a:r>
            <a:r>
              <a:rPr lang="en-US" dirty="0" err="1"/>
              <a:t>inqueries</a:t>
            </a:r>
            <a:r>
              <a:rPr lang="en-US" dirty="0"/>
              <a:t> such as app information, connectivity, geolocation, etc. This </a:t>
            </a:r>
            <a:r>
              <a:rPr lang="en-US" dirty="0" err="1"/>
              <a:t>Nuget</a:t>
            </a:r>
            <a:r>
              <a:rPr lang="en-US" dirty="0"/>
              <a:t> package includes 32 cross-platform APIs, and as development continues, there will likely be more in the future.</a:t>
            </a:r>
          </a:p>
        </p:txBody>
      </p:sp>
      <p:sp>
        <p:nvSpPr>
          <p:cNvPr id="4" name="Slide Number Placeholder 3"/>
          <p:cNvSpPr>
            <a:spLocks noGrp="1"/>
          </p:cNvSpPr>
          <p:nvPr>
            <p:ph type="sldNum" sz="quarter" idx="5"/>
          </p:nvPr>
        </p:nvSpPr>
        <p:spPr/>
        <p:txBody>
          <a:bodyPr/>
          <a:lstStyle/>
          <a:p>
            <a:fld id="{0ED6762A-B0C9-485E-BC9A-B0E2FB7CE077}" type="slidenum">
              <a:rPr lang="en-US" smtClean="0"/>
              <a:t>29</a:t>
            </a:fld>
            <a:endParaRPr lang="en-US"/>
          </a:p>
        </p:txBody>
      </p:sp>
    </p:spTree>
    <p:extLst>
      <p:ext uri="{BB962C8B-B14F-4D97-AF65-F5344CB8AC3E}">
        <p14:creationId xmlns:p14="http://schemas.microsoft.com/office/powerpoint/2010/main" val="263578038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plenty of reasons why Xamarin Essentials is important to utilize when developing mobile applications with the Xamarin tool kit. First, Xamarin allows us to access common dependencies without implementing dependency resolutions ourselves. Second, the </a:t>
            </a:r>
            <a:r>
              <a:rPr lang="en-US" dirty="0" err="1"/>
              <a:t>Nuget</a:t>
            </a:r>
            <a:r>
              <a:rPr lang="en-US" dirty="0"/>
              <a:t> package is developed and maintained by Microsoft, so the quality of the code is reliable. Additionally, since we are not developing the implementation ourselves and it comes from a reliable author, there is less of a testing effort that our teams are responsible for. To go along with the previous, there is less maintenance since any updates to iOS and Android that would break the dependency resolution will be provided in </a:t>
            </a:r>
            <a:r>
              <a:rPr lang="en-US" dirty="0" err="1"/>
              <a:t>Nuget</a:t>
            </a:r>
            <a:r>
              <a:rPr lang="en-US" dirty="0"/>
              <a:t> updates. Finally, we can ditch some of the less reliable 3</a:t>
            </a:r>
            <a:r>
              <a:rPr lang="en-US" baseline="30000" dirty="0"/>
              <a:t>rd</a:t>
            </a:r>
            <a:r>
              <a:rPr lang="en-US" dirty="0"/>
              <a:t> party </a:t>
            </a:r>
            <a:r>
              <a:rPr lang="en-US" dirty="0" err="1"/>
              <a:t>nuget</a:t>
            </a:r>
            <a:r>
              <a:rPr lang="en-US" dirty="0"/>
              <a:t> packages and get a combine solution in </a:t>
            </a:r>
            <a:r>
              <a:rPr lang="en-US" dirty="0" err="1"/>
              <a:t>Xamarin.Essentials</a:t>
            </a:r>
            <a:r>
              <a:rPr lang="en-US" dirty="0"/>
              <a:t>. </a:t>
            </a:r>
          </a:p>
        </p:txBody>
      </p:sp>
      <p:sp>
        <p:nvSpPr>
          <p:cNvPr id="4" name="Slide Number Placeholder 3"/>
          <p:cNvSpPr>
            <a:spLocks noGrp="1"/>
          </p:cNvSpPr>
          <p:nvPr>
            <p:ph type="sldNum" sz="quarter" idx="5"/>
          </p:nvPr>
        </p:nvSpPr>
        <p:spPr/>
        <p:txBody>
          <a:bodyPr/>
          <a:lstStyle/>
          <a:p>
            <a:fld id="{0ED6762A-B0C9-485E-BC9A-B0E2FB7CE077}" type="slidenum">
              <a:rPr lang="en-US" smtClean="0"/>
              <a:t>30</a:t>
            </a:fld>
            <a:endParaRPr lang="en-US"/>
          </a:p>
        </p:txBody>
      </p:sp>
    </p:spTree>
    <p:extLst>
      <p:ext uri="{BB962C8B-B14F-4D97-AF65-F5344CB8AC3E}">
        <p14:creationId xmlns:p14="http://schemas.microsoft.com/office/powerpoint/2010/main" val="41864509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to understand Xamarin, let’s first look at some history about mobile development. Back in July 2008, developers first started to get their bearings developing iOS mobile applications as the first development kits were release alongside the app store. The decision to develop for iOS was relatively straight forward, because that was the only platform available. Although at that time the app store was rather parse because of the newness of the technology (only 3000 as of September 2008). Developing mobile applications became a bit more difficult later in 2008 when Android first came to the scene. Now businesses were forced to make the decision if they would target iOS, Android, or both.</a:t>
            </a:r>
          </a:p>
        </p:txBody>
      </p:sp>
      <p:sp>
        <p:nvSpPr>
          <p:cNvPr id="4" name="Slide Number Placeholder 3"/>
          <p:cNvSpPr>
            <a:spLocks noGrp="1"/>
          </p:cNvSpPr>
          <p:nvPr>
            <p:ph type="sldNum" sz="quarter" idx="5"/>
          </p:nvPr>
        </p:nvSpPr>
        <p:spPr/>
        <p:txBody>
          <a:bodyPr/>
          <a:lstStyle/>
          <a:p>
            <a:fld id="{0ED6762A-B0C9-485E-BC9A-B0E2FB7CE077}" type="slidenum">
              <a:rPr lang="en-US" smtClean="0"/>
              <a:t>4</a:t>
            </a:fld>
            <a:endParaRPr lang="en-US"/>
          </a:p>
        </p:txBody>
      </p:sp>
    </p:spTree>
    <p:extLst>
      <p:ext uri="{BB962C8B-B14F-4D97-AF65-F5344CB8AC3E}">
        <p14:creationId xmlns:p14="http://schemas.microsoft.com/office/powerpoint/2010/main" val="311968456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to get started using Xamarin Essentials, the first thing you will need to do is add the </a:t>
            </a:r>
            <a:r>
              <a:rPr lang="en-US" dirty="0" err="1"/>
              <a:t>Nuget</a:t>
            </a:r>
            <a:r>
              <a:rPr lang="en-US" dirty="0"/>
              <a:t> package to all of your projects. You can do this by right clicking on the dependencies of your project and selecting “Manage </a:t>
            </a:r>
            <a:r>
              <a:rPr lang="en-US" dirty="0" err="1"/>
              <a:t>Nuget</a:t>
            </a:r>
            <a:r>
              <a:rPr lang="en-US" dirty="0"/>
              <a:t> Packages.” This will take you to the NuGet Package Manager. Once here, search for “</a:t>
            </a:r>
            <a:r>
              <a:rPr lang="en-US" dirty="0" err="1"/>
              <a:t>Xamarin.Essentials</a:t>
            </a:r>
            <a:r>
              <a:rPr lang="en-US" dirty="0"/>
              <a:t>” and install. This same process will have to be repeated for all of your shared/platform specific projects.</a:t>
            </a:r>
          </a:p>
          <a:p>
            <a:endParaRPr lang="en-US" dirty="0"/>
          </a:p>
        </p:txBody>
      </p:sp>
      <p:sp>
        <p:nvSpPr>
          <p:cNvPr id="4" name="Slide Number Placeholder 3"/>
          <p:cNvSpPr>
            <a:spLocks noGrp="1"/>
          </p:cNvSpPr>
          <p:nvPr>
            <p:ph type="sldNum" sz="quarter" idx="5"/>
          </p:nvPr>
        </p:nvSpPr>
        <p:spPr/>
        <p:txBody>
          <a:bodyPr/>
          <a:lstStyle/>
          <a:p>
            <a:fld id="{0ED6762A-B0C9-485E-BC9A-B0E2FB7CE077}" type="slidenum">
              <a:rPr lang="en-US" smtClean="0"/>
              <a:t>31</a:t>
            </a:fld>
            <a:endParaRPr lang="en-US"/>
          </a:p>
        </p:txBody>
      </p:sp>
    </p:spTree>
    <p:extLst>
      <p:ext uri="{BB962C8B-B14F-4D97-AF65-F5344CB8AC3E}">
        <p14:creationId xmlns:p14="http://schemas.microsoft.com/office/powerpoint/2010/main" val="173943693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Android, to make sure that </a:t>
            </a:r>
            <a:r>
              <a:rPr lang="en-US" dirty="0" err="1"/>
              <a:t>Xamarin.Essentials</a:t>
            </a:r>
            <a:r>
              <a:rPr lang="en-US" dirty="0"/>
              <a:t> is ready for use, we will initialize it in our main activity </a:t>
            </a:r>
            <a:r>
              <a:rPr lang="en-US" dirty="0" err="1"/>
              <a:t>OnCreate</a:t>
            </a:r>
            <a:r>
              <a:rPr lang="en-US" dirty="0"/>
              <a:t> function. Additionally, for </a:t>
            </a:r>
            <a:r>
              <a:rPr lang="en-US" dirty="0" err="1"/>
              <a:t>Xamarin.Essentials</a:t>
            </a:r>
            <a:r>
              <a:rPr lang="en-US" dirty="0"/>
              <a:t> to gather the necessary permissions, with will need to override our </a:t>
            </a:r>
            <a:r>
              <a:rPr lang="en-US" dirty="0" err="1"/>
              <a:t>OnRequestPermissionsResult</a:t>
            </a:r>
            <a:r>
              <a:rPr lang="en-US" dirty="0"/>
              <a:t> method.</a:t>
            </a:r>
          </a:p>
        </p:txBody>
      </p:sp>
      <p:sp>
        <p:nvSpPr>
          <p:cNvPr id="4" name="Slide Number Placeholder 3"/>
          <p:cNvSpPr>
            <a:spLocks noGrp="1"/>
          </p:cNvSpPr>
          <p:nvPr>
            <p:ph type="sldNum" sz="quarter" idx="5"/>
          </p:nvPr>
        </p:nvSpPr>
        <p:spPr/>
        <p:txBody>
          <a:bodyPr/>
          <a:lstStyle/>
          <a:p>
            <a:fld id="{0ED6762A-B0C9-485E-BC9A-B0E2FB7CE077}" type="slidenum">
              <a:rPr lang="en-US" smtClean="0"/>
              <a:t>32</a:t>
            </a:fld>
            <a:endParaRPr lang="en-US"/>
          </a:p>
        </p:txBody>
      </p:sp>
    </p:spTree>
    <p:extLst>
      <p:ext uri="{BB962C8B-B14F-4D97-AF65-F5344CB8AC3E}">
        <p14:creationId xmlns:p14="http://schemas.microsoft.com/office/powerpoint/2010/main" val="178702268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 have some of the base dependencies out of the way, lets talk about views and view models. It is extremely common to see UI development split UI responsibility between the view and the view model.</a:t>
            </a:r>
          </a:p>
        </p:txBody>
      </p:sp>
      <p:sp>
        <p:nvSpPr>
          <p:cNvPr id="4" name="Slide Number Placeholder 3"/>
          <p:cNvSpPr>
            <a:spLocks noGrp="1"/>
          </p:cNvSpPr>
          <p:nvPr>
            <p:ph type="sldNum" sz="quarter" idx="5"/>
          </p:nvPr>
        </p:nvSpPr>
        <p:spPr/>
        <p:txBody>
          <a:bodyPr/>
          <a:lstStyle/>
          <a:p>
            <a:fld id="{0ED6762A-B0C9-485E-BC9A-B0E2FB7CE077}" type="slidenum">
              <a:rPr lang="en-US" smtClean="0"/>
              <a:t>33</a:t>
            </a:fld>
            <a:endParaRPr lang="en-US"/>
          </a:p>
        </p:txBody>
      </p:sp>
    </p:spTree>
    <p:extLst>
      <p:ext uri="{BB962C8B-B14F-4D97-AF65-F5344CB8AC3E}">
        <p14:creationId xmlns:p14="http://schemas.microsoft.com/office/powerpoint/2010/main" val="91344567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consider the view model. The view model is responsible for exposing data for the UI to display. The view model coordinates UI interaction through commands and two-way bound values. Over all, the view model is what it sounds like, it is a model for what the user is able to see on a page.</a:t>
            </a:r>
          </a:p>
        </p:txBody>
      </p:sp>
      <p:sp>
        <p:nvSpPr>
          <p:cNvPr id="4" name="Slide Number Placeholder 3"/>
          <p:cNvSpPr>
            <a:spLocks noGrp="1"/>
          </p:cNvSpPr>
          <p:nvPr>
            <p:ph type="sldNum" sz="quarter" idx="5"/>
          </p:nvPr>
        </p:nvSpPr>
        <p:spPr/>
        <p:txBody>
          <a:bodyPr/>
          <a:lstStyle/>
          <a:p>
            <a:fld id="{0ED6762A-B0C9-485E-BC9A-B0E2FB7CE077}" type="slidenum">
              <a:rPr lang="en-US" smtClean="0"/>
              <a:t>34</a:t>
            </a:fld>
            <a:endParaRPr lang="en-US"/>
          </a:p>
        </p:txBody>
      </p:sp>
    </p:spTree>
    <p:extLst>
      <p:ext uri="{BB962C8B-B14F-4D97-AF65-F5344CB8AC3E}">
        <p14:creationId xmlns:p14="http://schemas.microsoft.com/office/powerpoint/2010/main" val="392802756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Consider a base view model. Some of the common things that you will to model it the title of the page, busy indications and messages, and what happens when the page appears/disappears. Additionally, we need to be able to initialize our view models based on information passed from other pages. Finally, notice that we have an </a:t>
            </a:r>
            <a:r>
              <a:rPr lang="en-US" dirty="0" err="1"/>
              <a:t>AddINotifyPropertyChangedInterface</a:t>
            </a:r>
            <a:r>
              <a:rPr lang="en-US" dirty="0"/>
              <a:t> decorator. We will talk about this in a couple of slides.</a:t>
            </a:r>
          </a:p>
        </p:txBody>
      </p:sp>
      <p:sp>
        <p:nvSpPr>
          <p:cNvPr id="4" name="Slide Number Placeholder 3"/>
          <p:cNvSpPr>
            <a:spLocks noGrp="1"/>
          </p:cNvSpPr>
          <p:nvPr>
            <p:ph type="sldNum" sz="quarter" idx="5"/>
          </p:nvPr>
        </p:nvSpPr>
        <p:spPr/>
        <p:txBody>
          <a:bodyPr/>
          <a:lstStyle/>
          <a:p>
            <a:fld id="{0ED6762A-B0C9-485E-BC9A-B0E2FB7CE077}" type="slidenum">
              <a:rPr lang="en-US" smtClean="0"/>
              <a:t>35</a:t>
            </a:fld>
            <a:endParaRPr lang="en-US"/>
          </a:p>
        </p:txBody>
      </p:sp>
    </p:spTree>
    <p:extLst>
      <p:ext uri="{BB962C8B-B14F-4D97-AF65-F5344CB8AC3E}">
        <p14:creationId xmlns:p14="http://schemas.microsoft.com/office/powerpoint/2010/main" val="186315091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we have the view. The view takes the information from the view model to display a user interface. The view is generally mostly composed of a XAML partial class with values bound the view model, behaviors, converters, images, etc.</a:t>
            </a:r>
          </a:p>
        </p:txBody>
      </p:sp>
      <p:sp>
        <p:nvSpPr>
          <p:cNvPr id="4" name="Slide Number Placeholder 3"/>
          <p:cNvSpPr>
            <a:spLocks noGrp="1"/>
          </p:cNvSpPr>
          <p:nvPr>
            <p:ph type="sldNum" sz="quarter" idx="5"/>
          </p:nvPr>
        </p:nvSpPr>
        <p:spPr/>
        <p:txBody>
          <a:bodyPr/>
          <a:lstStyle/>
          <a:p>
            <a:fld id="{0ED6762A-B0C9-485E-BC9A-B0E2FB7CE077}" type="slidenum">
              <a:rPr lang="en-US" smtClean="0"/>
              <a:t>36</a:t>
            </a:fld>
            <a:endParaRPr lang="en-US"/>
          </a:p>
        </p:txBody>
      </p:sp>
    </p:spTree>
    <p:extLst>
      <p:ext uri="{BB962C8B-B14F-4D97-AF65-F5344CB8AC3E}">
        <p14:creationId xmlns:p14="http://schemas.microsoft.com/office/powerpoint/2010/main" val="404229594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a:t>
            </a:r>
            <a:r>
              <a:rPr lang="en-US" dirty="0" err="1"/>
              <a:t>BaseView</a:t>
            </a:r>
            <a:r>
              <a:rPr lang="en-US" dirty="0"/>
              <a:t> cs partial class, we have a property to track if the view has already appeared before. This allows us to set the title of the page exactly once. Additionally, we have overrides for </a:t>
            </a:r>
            <a:r>
              <a:rPr lang="en-US" dirty="0" err="1"/>
              <a:t>OnAppearing</a:t>
            </a:r>
            <a:r>
              <a:rPr lang="en-US" dirty="0"/>
              <a:t> and </a:t>
            </a:r>
            <a:r>
              <a:rPr lang="en-US" dirty="0" err="1"/>
              <a:t>OnDisappearing</a:t>
            </a:r>
            <a:r>
              <a:rPr lang="en-US" dirty="0"/>
              <a:t> so that we can trigger the view models equivalents. Now for the XAML portion. The Appearing and Disappearing is bound the methods in the code behind. Additionally, we set up the pages throughout the application to be iPhone notch friendly. We do this by setting the iOS “safe area” to true. This makes it so your UI does not overlap with the notch.</a:t>
            </a:r>
          </a:p>
        </p:txBody>
      </p:sp>
      <p:sp>
        <p:nvSpPr>
          <p:cNvPr id="4" name="Slide Number Placeholder 3"/>
          <p:cNvSpPr>
            <a:spLocks noGrp="1"/>
          </p:cNvSpPr>
          <p:nvPr>
            <p:ph type="sldNum" sz="quarter" idx="5"/>
          </p:nvPr>
        </p:nvSpPr>
        <p:spPr/>
        <p:txBody>
          <a:bodyPr/>
          <a:lstStyle/>
          <a:p>
            <a:fld id="{0ED6762A-B0C9-485E-BC9A-B0E2FB7CE077}" type="slidenum">
              <a:rPr lang="en-US" smtClean="0"/>
              <a:t>37</a:t>
            </a:fld>
            <a:endParaRPr lang="en-US"/>
          </a:p>
        </p:txBody>
      </p:sp>
    </p:spTree>
    <p:extLst>
      <p:ext uri="{BB962C8B-B14F-4D97-AF65-F5344CB8AC3E}">
        <p14:creationId xmlns:p14="http://schemas.microsoft.com/office/powerpoint/2010/main" val="53067329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look into what has to happen for our UI to update when the view model updates. Generally, the view uses bindings from the view model. To trigger updates to bound values, the binding source needs to implement </a:t>
            </a:r>
            <a:r>
              <a:rPr lang="en-US" dirty="0" err="1"/>
              <a:t>INotifyPropertyChanges</a:t>
            </a:r>
            <a:r>
              <a:rPr lang="en-US" dirty="0"/>
              <a:t>. As seen in the presented slide, this can be extremely tedious. To mitigate the changes, we could produce an </a:t>
            </a:r>
            <a:r>
              <a:rPr lang="en-US" dirty="0" err="1"/>
              <a:t>ObservableProperty</a:t>
            </a:r>
            <a:r>
              <a:rPr lang="en-US" dirty="0"/>
              <a:t> class to use as a base and call </a:t>
            </a:r>
            <a:r>
              <a:rPr lang="en-US" dirty="0" err="1"/>
              <a:t>OnPropertyChanged</a:t>
            </a:r>
            <a:r>
              <a:rPr lang="en-US" dirty="0"/>
              <a:t> in every property setter in the view model. This is obviously still time consuming and not ideal for long term application development. Good news, we don’t have to do this. </a:t>
            </a:r>
          </a:p>
        </p:txBody>
      </p:sp>
      <p:sp>
        <p:nvSpPr>
          <p:cNvPr id="4" name="Slide Number Placeholder 3"/>
          <p:cNvSpPr>
            <a:spLocks noGrp="1"/>
          </p:cNvSpPr>
          <p:nvPr>
            <p:ph type="sldNum" sz="quarter" idx="5"/>
          </p:nvPr>
        </p:nvSpPr>
        <p:spPr/>
        <p:txBody>
          <a:bodyPr/>
          <a:lstStyle/>
          <a:p>
            <a:fld id="{0ED6762A-B0C9-485E-BC9A-B0E2FB7CE077}" type="slidenum">
              <a:rPr lang="en-US" smtClean="0"/>
              <a:t>38</a:t>
            </a:fld>
            <a:endParaRPr lang="en-US"/>
          </a:p>
        </p:txBody>
      </p:sp>
    </p:spTree>
    <p:extLst>
      <p:ext uri="{BB962C8B-B14F-4D97-AF65-F5344CB8AC3E}">
        <p14:creationId xmlns:p14="http://schemas.microsoft.com/office/powerpoint/2010/main" val="8520234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Instead of implementing </a:t>
            </a:r>
            <a:r>
              <a:rPr lang="en-US" dirty="0" err="1"/>
              <a:t>INotifyPropertyChanged</a:t>
            </a:r>
            <a:r>
              <a:rPr lang="en-US" dirty="0"/>
              <a:t>, we can instead utilize the </a:t>
            </a:r>
            <a:r>
              <a:rPr lang="en-US" dirty="0" err="1"/>
              <a:t>Fody</a:t>
            </a:r>
            <a:r>
              <a:rPr lang="en-US" dirty="0"/>
              <a:t> weaver. Upon building our applications, </a:t>
            </a:r>
            <a:r>
              <a:rPr lang="en-US" dirty="0" err="1"/>
              <a:t>fody</a:t>
            </a:r>
            <a:r>
              <a:rPr lang="en-US" dirty="0"/>
              <a:t> manipulates the intermediate language of the assembly. During the manipulation of the intermediate language, </a:t>
            </a:r>
            <a:r>
              <a:rPr lang="en-US" dirty="0" err="1"/>
              <a:t>Fody</a:t>
            </a:r>
            <a:r>
              <a:rPr lang="en-US" dirty="0"/>
              <a:t> “weaves” in the plumbing for </a:t>
            </a:r>
            <a:r>
              <a:rPr lang="en-US" dirty="0" err="1"/>
              <a:t>INotifyPropertyChanged</a:t>
            </a:r>
            <a:r>
              <a:rPr lang="en-US" dirty="0"/>
              <a:t>. To have this happen, all you’ll have to do is decorate the view models with the </a:t>
            </a:r>
            <a:r>
              <a:rPr lang="en-US" dirty="0" err="1"/>
              <a:t>AddINotifyPropertyChangedInterface</a:t>
            </a:r>
            <a:r>
              <a:rPr lang="en-US"/>
              <a:t> attribute. </a:t>
            </a:r>
            <a:r>
              <a:rPr lang="en-US" dirty="0"/>
              <a:t>For our project, we did this in the </a:t>
            </a:r>
            <a:r>
              <a:rPr lang="en-US" dirty="0" err="1"/>
              <a:t>BaseViewModel</a:t>
            </a:r>
            <a:r>
              <a:rPr lang="en-US" dirty="0"/>
              <a:t>, so this is taken care of for all our children view models.</a:t>
            </a:r>
          </a:p>
        </p:txBody>
      </p:sp>
      <p:sp>
        <p:nvSpPr>
          <p:cNvPr id="4" name="Slide Number Placeholder 3"/>
          <p:cNvSpPr>
            <a:spLocks noGrp="1"/>
          </p:cNvSpPr>
          <p:nvPr>
            <p:ph type="sldNum" sz="quarter" idx="5"/>
          </p:nvPr>
        </p:nvSpPr>
        <p:spPr/>
        <p:txBody>
          <a:bodyPr/>
          <a:lstStyle/>
          <a:p>
            <a:fld id="{0ED6762A-B0C9-485E-BC9A-B0E2FB7CE077}" type="slidenum">
              <a:rPr lang="en-US" smtClean="0"/>
              <a:t>39</a:t>
            </a:fld>
            <a:endParaRPr lang="en-US"/>
          </a:p>
        </p:txBody>
      </p:sp>
    </p:spTree>
    <p:extLst>
      <p:ext uri="{BB962C8B-B14F-4D97-AF65-F5344CB8AC3E}">
        <p14:creationId xmlns:p14="http://schemas.microsoft.com/office/powerpoint/2010/main" val="286059814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 some process that goes into getting </a:t>
            </a:r>
            <a:r>
              <a:rPr lang="en-US" dirty="0" err="1"/>
              <a:t>Fody</a:t>
            </a:r>
            <a:r>
              <a:rPr lang="en-US" dirty="0"/>
              <a:t> set up, so we will go into that now. First, you with go to the </a:t>
            </a:r>
            <a:r>
              <a:rPr lang="en-US" dirty="0" err="1"/>
              <a:t>nuget</a:t>
            </a:r>
            <a:r>
              <a:rPr lang="en-US" dirty="0"/>
              <a:t> package manager and search for </a:t>
            </a:r>
            <a:r>
              <a:rPr lang="en-US" dirty="0" err="1"/>
              <a:t>Fody</a:t>
            </a:r>
            <a:r>
              <a:rPr lang="en-US" dirty="0"/>
              <a:t>. Once </a:t>
            </a:r>
            <a:r>
              <a:rPr lang="en-US" dirty="0" err="1"/>
              <a:t>Fody</a:t>
            </a:r>
            <a:r>
              <a:rPr lang="en-US" dirty="0"/>
              <a:t> is located, install the latest stable version. Additionally, we need to install </a:t>
            </a:r>
            <a:r>
              <a:rPr lang="en-US" dirty="0" err="1"/>
              <a:t>PropertyChanged.Fody</a:t>
            </a:r>
            <a:r>
              <a:rPr lang="en-US" dirty="0"/>
              <a:t>. This is the </a:t>
            </a:r>
            <a:r>
              <a:rPr lang="en-US" dirty="0" err="1"/>
              <a:t>nuget</a:t>
            </a:r>
            <a:r>
              <a:rPr lang="en-US" dirty="0"/>
              <a:t> package that provides us with the </a:t>
            </a:r>
            <a:r>
              <a:rPr lang="en-US" dirty="0" err="1"/>
              <a:t>AddINotifyPropertyChangedInterface</a:t>
            </a:r>
            <a:r>
              <a:rPr lang="en-US" dirty="0"/>
              <a:t> attribute and the ability for </a:t>
            </a:r>
            <a:r>
              <a:rPr lang="en-US" dirty="0" err="1"/>
              <a:t>Fody</a:t>
            </a:r>
            <a:r>
              <a:rPr lang="en-US" dirty="0"/>
              <a:t> to weave </a:t>
            </a:r>
            <a:r>
              <a:rPr lang="en-US" dirty="0" err="1"/>
              <a:t>INotifyPropertyChanged</a:t>
            </a:r>
            <a:r>
              <a:rPr lang="en-US" dirty="0"/>
              <a:t> implementations.</a:t>
            </a:r>
          </a:p>
        </p:txBody>
      </p:sp>
      <p:sp>
        <p:nvSpPr>
          <p:cNvPr id="4" name="Slide Number Placeholder 3"/>
          <p:cNvSpPr>
            <a:spLocks noGrp="1"/>
          </p:cNvSpPr>
          <p:nvPr>
            <p:ph type="sldNum" sz="quarter" idx="5"/>
          </p:nvPr>
        </p:nvSpPr>
        <p:spPr/>
        <p:txBody>
          <a:bodyPr/>
          <a:lstStyle/>
          <a:p>
            <a:fld id="{0ED6762A-B0C9-485E-BC9A-B0E2FB7CE077}" type="slidenum">
              <a:rPr lang="en-US" smtClean="0"/>
              <a:t>40</a:t>
            </a:fld>
            <a:endParaRPr lang="en-US"/>
          </a:p>
        </p:txBody>
      </p:sp>
    </p:spTree>
    <p:extLst>
      <p:ext uri="{BB962C8B-B14F-4D97-AF65-F5344CB8AC3E}">
        <p14:creationId xmlns:p14="http://schemas.microsoft.com/office/powerpoint/2010/main" val="16020416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time went on, developers questioned if there was a better way to target not just one, but both with the same code base?</a:t>
            </a:r>
          </a:p>
        </p:txBody>
      </p:sp>
      <p:sp>
        <p:nvSpPr>
          <p:cNvPr id="4" name="Slide Number Placeholder 3"/>
          <p:cNvSpPr>
            <a:spLocks noGrp="1"/>
          </p:cNvSpPr>
          <p:nvPr>
            <p:ph type="sldNum" sz="quarter" idx="5"/>
          </p:nvPr>
        </p:nvSpPr>
        <p:spPr/>
        <p:txBody>
          <a:bodyPr/>
          <a:lstStyle/>
          <a:p>
            <a:fld id="{0ED6762A-B0C9-485E-BC9A-B0E2FB7CE077}" type="slidenum">
              <a:rPr lang="en-US" smtClean="0"/>
              <a:t>5</a:t>
            </a:fld>
            <a:endParaRPr lang="en-US"/>
          </a:p>
        </p:txBody>
      </p:sp>
    </p:spTree>
    <p:extLst>
      <p:ext uri="{BB962C8B-B14F-4D97-AF65-F5344CB8AC3E}">
        <p14:creationId xmlns:p14="http://schemas.microsoft.com/office/powerpoint/2010/main" val="418678619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Additionally, we will have to add the FodyWeavers.xml file to our solution. This will include the Weavers block containing a </a:t>
            </a:r>
            <a:r>
              <a:rPr lang="en-US" dirty="0" err="1"/>
              <a:t>PropertyChanged</a:t>
            </a:r>
            <a:r>
              <a:rPr lang="en-US" dirty="0"/>
              <a:t> tag. Once that is added to your project, you are ready to start adding your </a:t>
            </a:r>
            <a:r>
              <a:rPr lang="en-US" dirty="0" err="1"/>
              <a:t>AddINotifyPropertyChangedInterface</a:t>
            </a:r>
            <a:r>
              <a:rPr lang="en-US" dirty="0"/>
              <a:t> attribute.</a:t>
            </a:r>
          </a:p>
        </p:txBody>
      </p:sp>
      <p:sp>
        <p:nvSpPr>
          <p:cNvPr id="4" name="Slide Number Placeholder 3"/>
          <p:cNvSpPr>
            <a:spLocks noGrp="1"/>
          </p:cNvSpPr>
          <p:nvPr>
            <p:ph type="sldNum" sz="quarter" idx="5"/>
          </p:nvPr>
        </p:nvSpPr>
        <p:spPr/>
        <p:txBody>
          <a:bodyPr/>
          <a:lstStyle/>
          <a:p>
            <a:fld id="{0ED6762A-B0C9-485E-BC9A-B0E2FB7CE077}" type="slidenum">
              <a:rPr lang="en-US" smtClean="0"/>
              <a:t>41</a:t>
            </a:fld>
            <a:endParaRPr lang="en-US"/>
          </a:p>
        </p:txBody>
      </p:sp>
    </p:spTree>
    <p:extLst>
      <p:ext uri="{BB962C8B-B14F-4D97-AF65-F5344CB8AC3E}">
        <p14:creationId xmlns:p14="http://schemas.microsoft.com/office/powerpoint/2010/main" val="54005799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developing mobile applications, it is important to consider how your application will resolve dependencies. In the next couple of slides, we will discuss a recommended technique.</a:t>
            </a:r>
          </a:p>
        </p:txBody>
      </p:sp>
      <p:sp>
        <p:nvSpPr>
          <p:cNvPr id="4" name="Slide Number Placeholder 3"/>
          <p:cNvSpPr>
            <a:spLocks noGrp="1"/>
          </p:cNvSpPr>
          <p:nvPr>
            <p:ph type="sldNum" sz="quarter" idx="5"/>
          </p:nvPr>
        </p:nvSpPr>
        <p:spPr/>
        <p:txBody>
          <a:bodyPr/>
          <a:lstStyle/>
          <a:p>
            <a:fld id="{0ED6762A-B0C9-485E-BC9A-B0E2FB7CE077}" type="slidenum">
              <a:rPr lang="en-US" smtClean="0"/>
              <a:t>42</a:t>
            </a:fld>
            <a:endParaRPr lang="en-US"/>
          </a:p>
        </p:txBody>
      </p:sp>
    </p:spTree>
    <p:extLst>
      <p:ext uri="{BB962C8B-B14F-4D97-AF65-F5344CB8AC3E}">
        <p14:creationId xmlns:p14="http://schemas.microsoft.com/office/powerpoint/2010/main" val="134302179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resolving dependencies, you will want to take advantage of a pattern known as inversion of control. With inversion of control, we are not responsible for specifically instantiating objects that fulfill a contract. Instead, the framework is responsible for resolving the contract. This object coupling is bound at runtime by the assembler.</a:t>
            </a:r>
          </a:p>
        </p:txBody>
      </p:sp>
      <p:sp>
        <p:nvSpPr>
          <p:cNvPr id="4" name="Slide Number Placeholder 3"/>
          <p:cNvSpPr>
            <a:spLocks noGrp="1"/>
          </p:cNvSpPr>
          <p:nvPr>
            <p:ph type="sldNum" sz="quarter" idx="5"/>
          </p:nvPr>
        </p:nvSpPr>
        <p:spPr/>
        <p:txBody>
          <a:bodyPr/>
          <a:lstStyle/>
          <a:p>
            <a:fld id="{0ED6762A-B0C9-485E-BC9A-B0E2FB7CE077}" type="slidenum">
              <a:rPr lang="en-US" smtClean="0"/>
              <a:t>43</a:t>
            </a:fld>
            <a:endParaRPr lang="en-US"/>
          </a:p>
        </p:txBody>
      </p:sp>
    </p:spTree>
    <p:extLst>
      <p:ext uri="{BB962C8B-B14F-4D97-AF65-F5344CB8AC3E}">
        <p14:creationId xmlns:p14="http://schemas.microsoft.com/office/powerpoint/2010/main" val="310756980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Dependency injection is a pattern that utilizes inversion of control. In dependency injection, we add contracts of dependencies in our constructors. We then rely on inversion of control to resolve the dependency. We do not care for the specific class that resolves, as that is implementation details beyond what a client needs to know.</a:t>
            </a:r>
          </a:p>
          <a:p>
            <a:endParaRPr lang="en-US" dirty="0"/>
          </a:p>
          <a:p>
            <a:r>
              <a:rPr lang="en-US" dirty="0"/>
              <a:t>https://en.wikipedia.org/wiki/Dependency_injection</a:t>
            </a:r>
          </a:p>
        </p:txBody>
      </p:sp>
      <p:sp>
        <p:nvSpPr>
          <p:cNvPr id="4" name="Slide Number Placeholder 3"/>
          <p:cNvSpPr>
            <a:spLocks noGrp="1"/>
          </p:cNvSpPr>
          <p:nvPr>
            <p:ph type="sldNum" sz="quarter" idx="5"/>
          </p:nvPr>
        </p:nvSpPr>
        <p:spPr/>
        <p:txBody>
          <a:bodyPr/>
          <a:lstStyle/>
          <a:p>
            <a:fld id="{0ED6762A-B0C9-485E-BC9A-B0E2FB7CE077}" type="slidenum">
              <a:rPr lang="en-US" smtClean="0"/>
              <a:t>44</a:t>
            </a:fld>
            <a:endParaRPr lang="en-US"/>
          </a:p>
        </p:txBody>
      </p:sp>
    </p:spTree>
    <p:extLst>
      <p:ext uri="{BB962C8B-B14F-4D97-AF65-F5344CB8AC3E}">
        <p14:creationId xmlns:p14="http://schemas.microsoft.com/office/powerpoint/2010/main" val="251063507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since we know a bit about inversion of control, we need to select an </a:t>
            </a:r>
            <a:r>
              <a:rPr lang="en-US" dirty="0" err="1"/>
              <a:t>IoC</a:t>
            </a:r>
            <a:r>
              <a:rPr lang="en-US" dirty="0"/>
              <a:t> container, which is a specific framework we utilize to handle inversion of control. There is no shortage of choices, including the following: </a:t>
            </a:r>
            <a:r>
              <a:rPr lang="en-US" dirty="0" err="1"/>
              <a:t>Autofac</a:t>
            </a:r>
            <a:r>
              <a:rPr lang="en-US" dirty="0"/>
              <a:t>, </a:t>
            </a:r>
            <a:r>
              <a:rPr lang="en-US" dirty="0" err="1"/>
              <a:t>MvvmCross</a:t>
            </a:r>
            <a:r>
              <a:rPr lang="en-US" dirty="0"/>
              <a:t>, </a:t>
            </a:r>
            <a:r>
              <a:rPr lang="en-US" dirty="0" err="1"/>
              <a:t>Ninject</a:t>
            </a:r>
            <a:r>
              <a:rPr lang="en-US" dirty="0"/>
              <a:t>, </a:t>
            </a:r>
            <a:r>
              <a:rPr lang="en-US" dirty="0" err="1"/>
              <a:t>TinyIoC</a:t>
            </a:r>
            <a:r>
              <a:rPr lang="en-US" dirty="0"/>
              <a:t>, Unity, and Simple Injector. All of these frameworks have a similar feature set with minute differences, so all are viable options.</a:t>
            </a:r>
          </a:p>
        </p:txBody>
      </p:sp>
      <p:sp>
        <p:nvSpPr>
          <p:cNvPr id="4" name="Slide Number Placeholder 3"/>
          <p:cNvSpPr>
            <a:spLocks noGrp="1"/>
          </p:cNvSpPr>
          <p:nvPr>
            <p:ph type="sldNum" sz="quarter" idx="5"/>
          </p:nvPr>
        </p:nvSpPr>
        <p:spPr/>
        <p:txBody>
          <a:bodyPr/>
          <a:lstStyle/>
          <a:p>
            <a:fld id="{0ED6762A-B0C9-485E-BC9A-B0E2FB7CE077}" type="slidenum">
              <a:rPr lang="en-US" smtClean="0"/>
              <a:t>45</a:t>
            </a:fld>
            <a:endParaRPr lang="en-US"/>
          </a:p>
        </p:txBody>
      </p:sp>
    </p:spTree>
    <p:extLst>
      <p:ext uri="{BB962C8B-B14F-4D97-AF65-F5344CB8AC3E}">
        <p14:creationId xmlns:p14="http://schemas.microsoft.com/office/powerpoint/2010/main" val="377153035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our sample application, simple injector was selected purely for familiarity. Again, all of the prior frameworks have a similar feature set, so use what you are comfortable with.</a:t>
            </a:r>
          </a:p>
        </p:txBody>
      </p:sp>
      <p:sp>
        <p:nvSpPr>
          <p:cNvPr id="4" name="Slide Number Placeholder 3"/>
          <p:cNvSpPr>
            <a:spLocks noGrp="1"/>
          </p:cNvSpPr>
          <p:nvPr>
            <p:ph type="sldNum" sz="quarter" idx="5"/>
          </p:nvPr>
        </p:nvSpPr>
        <p:spPr/>
        <p:txBody>
          <a:bodyPr/>
          <a:lstStyle/>
          <a:p>
            <a:fld id="{0ED6762A-B0C9-485E-BC9A-B0E2FB7CE077}" type="slidenum">
              <a:rPr lang="en-US" smtClean="0"/>
              <a:t>46</a:t>
            </a:fld>
            <a:endParaRPr lang="en-US"/>
          </a:p>
        </p:txBody>
      </p:sp>
    </p:spTree>
    <p:extLst>
      <p:ext uri="{BB962C8B-B14F-4D97-AF65-F5344CB8AC3E}">
        <p14:creationId xmlns:p14="http://schemas.microsoft.com/office/powerpoint/2010/main" val="27514279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utilize simple injector, we create a Container property at the root of our application. In the instance of a Xamarin Forms application, this is the App code behind in our </a:t>
            </a:r>
            <a:r>
              <a:rPr lang="en-US" dirty="0" err="1"/>
              <a:t>App.xaml.cs</a:t>
            </a:r>
            <a:r>
              <a:rPr lang="en-US" dirty="0"/>
              <a:t> file. In the constructor of the App class, we set an instance of our container object. In this case, I created an </a:t>
            </a:r>
            <a:r>
              <a:rPr lang="en-US" dirty="0" err="1"/>
              <a:t>IOCConfigurationHelper</a:t>
            </a:r>
            <a:r>
              <a:rPr lang="en-US" dirty="0"/>
              <a:t> class to help with the setup of the container, as this will grow over time, and we do not want to clutter the starting point of our application. In our </a:t>
            </a:r>
            <a:r>
              <a:rPr lang="en-US" dirty="0" err="1"/>
              <a:t>IOCConfigurationHelper</a:t>
            </a:r>
            <a:r>
              <a:rPr lang="en-US" dirty="0"/>
              <a:t> class, we have a static method to get a registered container, which then in turn registers our services, and our repositories. As you can see, the </a:t>
            </a:r>
            <a:r>
              <a:rPr lang="en-US" dirty="0" err="1"/>
              <a:t>IOCConfigurationHelper</a:t>
            </a:r>
            <a:r>
              <a:rPr lang="en-US" dirty="0"/>
              <a:t> is a class ready to grow as our application grows.</a:t>
            </a:r>
          </a:p>
        </p:txBody>
      </p:sp>
      <p:sp>
        <p:nvSpPr>
          <p:cNvPr id="4" name="Slide Number Placeholder 3"/>
          <p:cNvSpPr>
            <a:spLocks noGrp="1"/>
          </p:cNvSpPr>
          <p:nvPr>
            <p:ph type="sldNum" sz="quarter" idx="5"/>
          </p:nvPr>
        </p:nvSpPr>
        <p:spPr/>
        <p:txBody>
          <a:bodyPr/>
          <a:lstStyle/>
          <a:p>
            <a:fld id="{0ED6762A-B0C9-485E-BC9A-B0E2FB7CE077}" type="slidenum">
              <a:rPr lang="en-US" smtClean="0"/>
              <a:t>47</a:t>
            </a:fld>
            <a:endParaRPr lang="en-US"/>
          </a:p>
        </p:txBody>
      </p:sp>
    </p:spTree>
    <p:extLst>
      <p:ext uri="{BB962C8B-B14F-4D97-AF65-F5344CB8AC3E}">
        <p14:creationId xmlns:p14="http://schemas.microsoft.com/office/powerpoint/2010/main" val="19142299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on the topic of resolving dependency, it is useful for your application to have a </a:t>
            </a:r>
            <a:r>
              <a:rPr lang="en-US" dirty="0" err="1"/>
              <a:t>DependencyResolutionService</a:t>
            </a:r>
            <a:r>
              <a:rPr lang="en-US" dirty="0"/>
              <a:t> so that you can resolve ad-hoc dependencies. A perfect example of why this is needed is navigation as we will see in the following slides.</a:t>
            </a:r>
          </a:p>
        </p:txBody>
      </p:sp>
      <p:sp>
        <p:nvSpPr>
          <p:cNvPr id="4" name="Slide Number Placeholder 3"/>
          <p:cNvSpPr>
            <a:spLocks noGrp="1"/>
          </p:cNvSpPr>
          <p:nvPr>
            <p:ph type="sldNum" sz="quarter" idx="5"/>
          </p:nvPr>
        </p:nvSpPr>
        <p:spPr/>
        <p:txBody>
          <a:bodyPr/>
          <a:lstStyle/>
          <a:p>
            <a:fld id="{0ED6762A-B0C9-485E-BC9A-B0E2FB7CE077}" type="slidenum">
              <a:rPr lang="en-US" smtClean="0"/>
              <a:t>48</a:t>
            </a:fld>
            <a:endParaRPr lang="en-US"/>
          </a:p>
        </p:txBody>
      </p:sp>
    </p:spTree>
    <p:extLst>
      <p:ext uri="{BB962C8B-B14F-4D97-AF65-F5344CB8AC3E}">
        <p14:creationId xmlns:p14="http://schemas.microsoft.com/office/powerpoint/2010/main" val="218475238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we will define the navigation contract that we want fulfilled. We want to be able to </a:t>
            </a:r>
            <a:r>
              <a:rPr lang="en-US" dirty="0" err="1"/>
              <a:t>InitializeNavigate</a:t>
            </a:r>
            <a:r>
              <a:rPr lang="en-US" dirty="0"/>
              <a:t> when our application starts up. We want to be able to navigate to other pages, and we want the ability to pass a parameter to another page. Finally, we want to be able to navigate backwards in our application.</a:t>
            </a:r>
          </a:p>
        </p:txBody>
      </p:sp>
      <p:sp>
        <p:nvSpPr>
          <p:cNvPr id="4" name="Slide Number Placeholder 3"/>
          <p:cNvSpPr>
            <a:spLocks noGrp="1"/>
          </p:cNvSpPr>
          <p:nvPr>
            <p:ph type="sldNum" sz="quarter" idx="5"/>
          </p:nvPr>
        </p:nvSpPr>
        <p:spPr/>
        <p:txBody>
          <a:bodyPr/>
          <a:lstStyle/>
          <a:p>
            <a:fld id="{0ED6762A-B0C9-485E-BC9A-B0E2FB7CE077}" type="slidenum">
              <a:rPr lang="en-US" smtClean="0"/>
              <a:t>50</a:t>
            </a:fld>
            <a:endParaRPr lang="en-US"/>
          </a:p>
        </p:txBody>
      </p:sp>
    </p:spTree>
    <p:extLst>
      <p:ext uri="{BB962C8B-B14F-4D97-AF65-F5344CB8AC3E}">
        <p14:creationId xmlns:p14="http://schemas.microsoft.com/office/powerpoint/2010/main" val="311656505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ED6762A-B0C9-485E-BC9A-B0E2FB7CE077}" type="slidenum">
              <a:rPr lang="en-US" smtClean="0"/>
              <a:t>52</a:t>
            </a:fld>
            <a:endParaRPr lang="en-US"/>
          </a:p>
        </p:txBody>
      </p:sp>
    </p:spTree>
    <p:extLst>
      <p:ext uri="{BB962C8B-B14F-4D97-AF65-F5344CB8AC3E}">
        <p14:creationId xmlns:p14="http://schemas.microsoft.com/office/powerpoint/2010/main" val="20251457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Xamarin is Microsoft’s cross platform UI toolkit. There are three flavors: </a:t>
            </a:r>
            <a:r>
              <a:rPr lang="en-US" dirty="0" err="1"/>
              <a:t>Xamarin.Android</a:t>
            </a:r>
            <a:r>
              <a:rPr lang="en-US" dirty="0"/>
              <a:t>, </a:t>
            </a:r>
            <a:r>
              <a:rPr lang="en-US" dirty="0" err="1"/>
              <a:t>Xamarin.iOS</a:t>
            </a:r>
            <a:r>
              <a:rPr lang="en-US" dirty="0"/>
              <a:t>, and Xamarin Forms. Generally, industry levitates towards using Xamarin Forms to get the most amount of reusable code.  Xamarin initially was privately owned, but was later purchased by Microsoft February 2016 for $500M. To develop using Xamarin, you’ll be working with Microsoft’s .NET Framework. Programming languages include C# and F# (although almost always C# seen in industry). Projects are .NET Standard. UI development can be done using code, but more often is built using XAML. </a:t>
            </a:r>
          </a:p>
        </p:txBody>
      </p:sp>
      <p:sp>
        <p:nvSpPr>
          <p:cNvPr id="4" name="Slide Number Placeholder 3"/>
          <p:cNvSpPr>
            <a:spLocks noGrp="1"/>
          </p:cNvSpPr>
          <p:nvPr>
            <p:ph type="sldNum" sz="quarter" idx="5"/>
          </p:nvPr>
        </p:nvSpPr>
        <p:spPr/>
        <p:txBody>
          <a:bodyPr/>
          <a:lstStyle/>
          <a:p>
            <a:fld id="{0ED6762A-B0C9-485E-BC9A-B0E2FB7CE077}" type="slidenum">
              <a:rPr lang="en-US" smtClean="0"/>
              <a:t>6</a:t>
            </a:fld>
            <a:endParaRPr lang="en-US"/>
          </a:p>
        </p:txBody>
      </p:sp>
    </p:spTree>
    <p:extLst>
      <p:ext uri="{BB962C8B-B14F-4D97-AF65-F5344CB8AC3E}">
        <p14:creationId xmlns:p14="http://schemas.microsoft.com/office/powerpoint/2010/main" val="38011269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 have a high level understanding of what Xamarin is, why exactly do we care? We have the ability to develop iOS and Android via methods provided by App and Google, so why should we consider using Microsoft’s solution?</a:t>
            </a:r>
          </a:p>
        </p:txBody>
      </p:sp>
      <p:sp>
        <p:nvSpPr>
          <p:cNvPr id="4" name="Slide Number Placeholder 3"/>
          <p:cNvSpPr>
            <a:spLocks noGrp="1"/>
          </p:cNvSpPr>
          <p:nvPr>
            <p:ph type="sldNum" sz="quarter" idx="5"/>
          </p:nvPr>
        </p:nvSpPr>
        <p:spPr/>
        <p:txBody>
          <a:bodyPr/>
          <a:lstStyle/>
          <a:p>
            <a:fld id="{0ED6762A-B0C9-485E-BC9A-B0E2FB7CE077}" type="slidenum">
              <a:rPr lang="en-US" smtClean="0"/>
              <a:t>7</a:t>
            </a:fld>
            <a:endParaRPr lang="en-US"/>
          </a:p>
        </p:txBody>
      </p:sp>
    </p:spTree>
    <p:extLst>
      <p:ext uri="{BB962C8B-B14F-4D97-AF65-F5344CB8AC3E}">
        <p14:creationId xmlns:p14="http://schemas.microsoft.com/office/powerpoint/2010/main" val="12363214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go into the benefits of using Xamarin, first, think about finding talent. Likely, at your company’s IT department, many of the developers are probably already familiar with .NET. So, for them, the learning curve is not as steep as it would be learning Swift/Objective C and Java. Additionally, when you are staffing a project, you have the ability to narrow your search to a single framework. Otherwise, you would have to staff for two languages, which may lead to a longer search, or multiple hires. </a:t>
            </a:r>
          </a:p>
        </p:txBody>
      </p:sp>
      <p:sp>
        <p:nvSpPr>
          <p:cNvPr id="4" name="Slide Number Placeholder 3"/>
          <p:cNvSpPr>
            <a:spLocks noGrp="1"/>
          </p:cNvSpPr>
          <p:nvPr>
            <p:ph type="sldNum" sz="quarter" idx="5"/>
          </p:nvPr>
        </p:nvSpPr>
        <p:spPr/>
        <p:txBody>
          <a:bodyPr/>
          <a:lstStyle/>
          <a:p>
            <a:fld id="{0ED6762A-B0C9-485E-BC9A-B0E2FB7CE077}" type="slidenum">
              <a:rPr lang="en-US" smtClean="0"/>
              <a:t>8</a:t>
            </a:fld>
            <a:endParaRPr lang="en-US"/>
          </a:p>
        </p:txBody>
      </p:sp>
    </p:spTree>
    <p:extLst>
      <p:ext uri="{BB962C8B-B14F-4D97-AF65-F5344CB8AC3E}">
        <p14:creationId xmlns:p14="http://schemas.microsoft.com/office/powerpoint/2010/main" val="41627874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Also, consider the benefit of time. Many projects face time constraints where we need to deliver value quickly. First, consider the startup. A startups first couple of years are extremely critical. Whether an app is a product, or essential for daily processes, for a startup time is essential to maintain strong value delivery. Additionally, many companies just want to implement proof of concepts to show that something is possible before committing to time, personnel, and monetary resources.</a:t>
            </a:r>
          </a:p>
        </p:txBody>
      </p:sp>
      <p:sp>
        <p:nvSpPr>
          <p:cNvPr id="4" name="Slide Number Placeholder 3"/>
          <p:cNvSpPr>
            <a:spLocks noGrp="1"/>
          </p:cNvSpPr>
          <p:nvPr>
            <p:ph type="sldNum" sz="quarter" idx="5"/>
          </p:nvPr>
        </p:nvSpPr>
        <p:spPr/>
        <p:txBody>
          <a:bodyPr/>
          <a:lstStyle/>
          <a:p>
            <a:fld id="{0ED6762A-B0C9-485E-BC9A-B0E2FB7CE077}" type="slidenum">
              <a:rPr lang="en-US" smtClean="0"/>
              <a:t>9</a:t>
            </a:fld>
            <a:endParaRPr lang="en-US"/>
          </a:p>
        </p:txBody>
      </p:sp>
    </p:spTree>
    <p:extLst>
      <p:ext uri="{BB962C8B-B14F-4D97-AF65-F5344CB8AC3E}">
        <p14:creationId xmlns:p14="http://schemas.microsoft.com/office/powerpoint/2010/main" val="36455522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the last benefit is the bottom line; money. Money is the driving factor for businesses, and without a doubt Xamarin helps business save it and earn more of it. As mentioned countless times, we are targeting multiple platforms. By doing this we have a shorter development cycle, require less developmental talent, and require less maintenance. All of the previous correlates directly to money savings. Additionally, since we target multiple platforms, we are able to ship to the app store faster. This means that we can do the following faster: provide services to customers, generate app sales, and generate ad revenue.</a:t>
            </a:r>
          </a:p>
        </p:txBody>
      </p:sp>
      <p:sp>
        <p:nvSpPr>
          <p:cNvPr id="4" name="Slide Number Placeholder 3"/>
          <p:cNvSpPr>
            <a:spLocks noGrp="1"/>
          </p:cNvSpPr>
          <p:nvPr>
            <p:ph type="sldNum" sz="quarter" idx="5"/>
          </p:nvPr>
        </p:nvSpPr>
        <p:spPr/>
        <p:txBody>
          <a:bodyPr/>
          <a:lstStyle/>
          <a:p>
            <a:fld id="{0ED6762A-B0C9-485E-BC9A-B0E2FB7CE077}" type="slidenum">
              <a:rPr lang="en-US" smtClean="0"/>
              <a:t>10</a:t>
            </a:fld>
            <a:endParaRPr lang="en-US"/>
          </a:p>
        </p:txBody>
      </p:sp>
    </p:spTree>
    <p:extLst>
      <p:ext uri="{BB962C8B-B14F-4D97-AF65-F5344CB8AC3E}">
        <p14:creationId xmlns:p14="http://schemas.microsoft.com/office/powerpoint/2010/main" val="1421559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74423" y="802298"/>
            <a:ext cx="8637073" cy="2920713"/>
          </a:xfrm>
        </p:spPr>
        <p:txBody>
          <a:bodyPr bIns="0" anchor="b">
            <a:normAutofit/>
          </a:bodyPr>
          <a:lstStyle>
            <a:lvl1pPr algn="ctr">
              <a:defRPr sz="6600"/>
            </a:lvl1pPr>
          </a:lstStyle>
          <a:p>
            <a:r>
              <a:rPr lang="en-US"/>
              <a:t>Click to edit Master title style</a:t>
            </a:r>
            <a:endParaRPr lang="en-US" dirty="0"/>
          </a:p>
        </p:txBody>
      </p:sp>
      <p:sp>
        <p:nvSpPr>
          <p:cNvPr id="3" name="Subtitle 2"/>
          <p:cNvSpPr>
            <a:spLocks noGrp="1"/>
          </p:cNvSpPr>
          <p:nvPr>
            <p:ph type="subTitle" idx="1"/>
          </p:nvPr>
        </p:nvSpPr>
        <p:spPr>
          <a:xfrm>
            <a:off x="1774424" y="3724074"/>
            <a:ext cx="8637072" cy="977621"/>
          </a:xfrm>
        </p:spPr>
        <p:txBody>
          <a:bodyPr tIns="91440" bIns="91440">
            <a:normAutofit/>
          </a:bodyPr>
          <a:lstStyle>
            <a:lvl1pPr marL="0" indent="0" algn="ctr">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4/3/2019</a:t>
            </a:fld>
            <a:endParaRPr lang="en-US" dirty="0"/>
          </a:p>
        </p:txBody>
      </p:sp>
      <p:sp>
        <p:nvSpPr>
          <p:cNvPr id="5" name="Footer Placeholder 4"/>
          <p:cNvSpPr>
            <a:spLocks noGrp="1"/>
          </p:cNvSpPr>
          <p:nvPr>
            <p:ph type="ftr" sz="quarter" idx="11"/>
          </p:nvPr>
        </p:nvSpPr>
        <p:spPr>
          <a:xfrm>
            <a:off x="1451579" y="329307"/>
            <a:ext cx="5626774" cy="309201"/>
          </a:xfrm>
        </p:spPr>
        <p:txBody>
          <a:bodyPr/>
          <a:lstStyle/>
          <a:p>
            <a:endParaRPr lang="en-US" dirty="0"/>
          </a:p>
        </p:txBody>
      </p:sp>
      <p:sp>
        <p:nvSpPr>
          <p:cNvPr id="6" name="Slide Number Placeholder 5"/>
          <p:cNvSpPr>
            <a:spLocks noGrp="1"/>
          </p:cNvSpPr>
          <p:nvPr>
            <p:ph type="sldNum" sz="quarter" idx="12"/>
          </p:nvPr>
        </p:nvSpPr>
        <p:spPr>
          <a:xfrm>
            <a:off x="476834" y="798973"/>
            <a:ext cx="811019" cy="503578"/>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4/3/2019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27052"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518654" cy="465988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4/3/2019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4/3/2019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74423" y="1756130"/>
            <a:ext cx="8643154" cy="1969007"/>
          </a:xfrm>
        </p:spPr>
        <p:txBody>
          <a:bodyPr anchor="b">
            <a:normAutofit/>
          </a:bodyPr>
          <a:lstStyle>
            <a:lvl1pPr algn="ctr">
              <a:defRPr sz="3600"/>
            </a:lvl1pPr>
          </a:lstStyle>
          <a:p>
            <a:r>
              <a:rPr lang="en-US"/>
              <a:t>Click to edit Master title style</a:t>
            </a:r>
            <a:endParaRPr lang="en-US" dirty="0"/>
          </a:p>
        </p:txBody>
      </p:sp>
      <p:sp>
        <p:nvSpPr>
          <p:cNvPr id="3" name="Text Placeholder 2"/>
          <p:cNvSpPr>
            <a:spLocks noGrp="1"/>
          </p:cNvSpPr>
          <p:nvPr>
            <p:ph type="body" idx="1"/>
          </p:nvPr>
        </p:nvSpPr>
        <p:spPr>
          <a:xfrm>
            <a:off x="1774423" y="3725137"/>
            <a:ext cx="8643154" cy="1093987"/>
          </a:xfrm>
        </p:spPr>
        <p:txBody>
          <a:bodyPr tIns="91440">
            <a:normAutofit/>
          </a:bodyPr>
          <a:lstStyle>
            <a:lvl1pPr marL="0" indent="0" algn="ctr">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4/3/2019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293577"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488654" cy="344859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54140" y="2017343"/>
            <a:ext cx="4488654" cy="344152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4/3/2019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295603"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488794"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447191" y="2824269"/>
            <a:ext cx="4488794" cy="264445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56025" y="2023003"/>
            <a:ext cx="4488794"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56025" y="2821491"/>
            <a:ext cx="4488794" cy="263737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4/3/2019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4/3/2019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4/3/2019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2961967" cy="2406518"/>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4730324" y="798974"/>
            <a:ext cx="6012470" cy="4658826"/>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2961967"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4/3/2019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7477387" y="482170"/>
            <a:ext cx="4074533" cy="5149101"/>
            <a:chOff x="7477387" y="482170"/>
            <a:chExt cx="4074533" cy="5149101"/>
          </a:xfrm>
        </p:grpSpPr>
        <p:sp>
          <p:nvSpPr>
            <p:cNvPr id="18" name="Rectangle 17"/>
            <p:cNvSpPr/>
            <p:nvPr/>
          </p:nvSpPr>
          <p:spPr>
            <a:xfrm>
              <a:off x="7477387" y="482170"/>
              <a:ext cx="4074533" cy="5149101"/>
            </a:xfrm>
            <a:prstGeom prst="rect">
              <a:avLst/>
            </a:prstGeom>
            <a:blipFill dpi="0" rotWithShape="1">
              <a:blip r:embed="rId2">
                <a:alphaModFix amt="30000"/>
              </a:blip>
              <a:srcRect/>
              <a:tile tx="0" ty="0" sx="100000" sy="100000" flip="none" algn="ctr"/>
            </a:blip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extrusionH="76200" contourW="12700" prstMaterial="matte">
              <a:bevelT w="152400" h="50800" prst="softRound"/>
              <a:extrusionClr>
                <a:schemeClr val="tx2"/>
              </a:extrusionClr>
              <a:contourClr>
                <a:schemeClr val="bg2"/>
              </a:contourClr>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a:xfrm>
              <a:off x="7790446" y="812506"/>
              <a:ext cx="3450289" cy="4466452"/>
            </a:xfrm>
            <a:prstGeom prst="rect">
              <a:avLst/>
            </a:prstGeom>
            <a:gradFill>
              <a:gsLst>
                <a:gs pos="0">
                  <a:srgbClr val="DADADA"/>
                </a:gs>
                <a:gs pos="100000">
                  <a:srgbClr val="FFFFFE"/>
                </a:gs>
              </a:gsLst>
              <a:lin ang="16200000" scaled="0"/>
            </a:gradFill>
            <a:ln w="38100" cmpd="sng">
              <a:solidFill>
                <a:schemeClr val="tx2">
                  <a:lumMod val="25000"/>
                </a:schemeClr>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2"/>
            <a:ext cx="5532328" cy="1922299"/>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50000"/>
              <a:lumOff val="50000"/>
              <a:alpha val="80000"/>
            </a:schemeClr>
          </a:solidFill>
          <a:ln w="9525" cap="sq">
            <a:noFill/>
            <a:miter lim="800000"/>
          </a:ln>
          <a:effectLst/>
        </p:spPr>
        <p:txBody>
          <a:bodyPr vert="horz" lIns="91440" tIns="45720" rIns="91440" bIns="45720" rtlCol="0" anchor="t">
            <a:normAutofit/>
          </a:bodyPr>
          <a:lstStyle>
            <a:lvl1pPr>
              <a:defRPr lang="en-US" sz="3200" dirty="0"/>
            </a:lvl1pPr>
          </a:lstStyle>
          <a:p>
            <a:pPr lvl="0" algn="ctr"/>
            <a:r>
              <a:rPr lang="en-US"/>
              <a:t>Click icon to add picture</a:t>
            </a:r>
            <a:endParaRPr lang="en-US" dirty="0"/>
          </a:p>
        </p:txBody>
      </p:sp>
      <p:sp>
        <p:nvSpPr>
          <p:cNvPr id="4" name="Text Placeholder 3"/>
          <p:cNvSpPr>
            <a:spLocks noGrp="1"/>
          </p:cNvSpPr>
          <p:nvPr>
            <p:ph type="body" sz="half" idx="2"/>
          </p:nvPr>
        </p:nvSpPr>
        <p:spPr>
          <a:xfrm>
            <a:off x="1450329" y="3059600"/>
            <a:ext cx="5524404" cy="2090134"/>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48A87A34-81AB-432B-8DAE-1953F412C126}" type="datetimeFigureOut">
              <a:rPr lang="en-US" dirty="0"/>
              <a:pPr/>
              <a:t>4/3/2019</a:t>
            </a:fld>
            <a:endParaRPr lang="en-US" dirty="0"/>
          </a:p>
        </p:txBody>
      </p:sp>
      <p:sp>
        <p:nvSpPr>
          <p:cNvPr id="6" name="Footer Placeholder 5"/>
          <p:cNvSpPr>
            <a:spLocks noGrp="1"/>
          </p:cNvSpPr>
          <p:nvPr>
            <p:ph type="ftr" sz="quarter" idx="11"/>
          </p:nvPr>
        </p:nvSpPr>
        <p:spPr>
          <a:xfrm>
            <a:off x="1447382" y="318640"/>
            <a:ext cx="5541004" cy="320931"/>
          </a:xfrm>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451579" y="804519"/>
            <a:ext cx="9291215" cy="1049235"/>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291215" cy="345061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242079"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48A87A34-81AB-432B-8DAE-1953F412C126}" type="datetimeFigureOut">
              <a:rPr lang="en-US" dirty="0"/>
              <a:pPr/>
              <a:t>4/3/2019</a:t>
            </a:fld>
            <a:endParaRPr lang="en-US" dirty="0"/>
          </a:p>
        </p:txBody>
      </p:sp>
      <p:sp>
        <p:nvSpPr>
          <p:cNvPr id="5" name="Footer Placeholder 4"/>
          <p:cNvSpPr>
            <a:spLocks noGrp="1"/>
          </p:cNvSpPr>
          <p:nvPr>
            <p:ph type="ftr" sz="quarter" idx="3"/>
          </p:nvPr>
        </p:nvSpPr>
        <p:spPr>
          <a:xfrm>
            <a:off x="1451579" y="329307"/>
            <a:ext cx="5626774"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6D22F896-40B5-4ADD-8801-0D06FADFA095}" type="slidenum">
              <a:rPr lang="en-US" dirty="0"/>
              <a:pPr/>
              <a:t>‹#›</a:t>
            </a:fld>
            <a:endParaRPr lang="en-US" dirty="0"/>
          </a:p>
        </p:txBody>
      </p:sp>
      <p:sp>
        <p:nvSpPr>
          <p:cNvPr id="9" name="Rectangle 8"/>
          <p:cNvSpPr/>
          <p:nvPr/>
        </p:nvSpPr>
        <p:spPr>
          <a:xfrm>
            <a:off x="0" y="3622291"/>
            <a:ext cx="12192000" cy="2505984"/>
          </a:xfrm>
          <a:prstGeom prst="rect">
            <a:avLst/>
          </a:prstGeom>
          <a:gradFill flip="none" rotWithShape="1">
            <a:gsLst>
              <a:gs pos="0">
                <a:schemeClr val="bg2">
                  <a:alpha val="0"/>
                </a:schemeClr>
              </a:gs>
              <a:gs pos="100000">
                <a:schemeClr val="bg2">
                  <a:alpha val="80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0" name="Picture 9"/>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a:xfrm>
            <a:off x="0" y="6129338"/>
            <a:ext cx="12192000" cy="742950"/>
          </a:xfrm>
          <a:prstGeom prst="rect">
            <a:avLst/>
          </a:prstGeom>
        </p:spPr>
      </p:pic>
      <p:cxnSp>
        <p:nvCxnSpPr>
          <p:cNvPr id="12" name="Straight Connector 11"/>
          <p:cNvCxnSpPr/>
          <p:nvPr/>
        </p:nvCxnSpPr>
        <p:spPr>
          <a:xfrm>
            <a:off x="0" y="6138142"/>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lnSpc>
          <a:spcPct val="90000"/>
        </a:lnSpc>
        <a:spcBef>
          <a:spcPct val="0"/>
        </a:spcBef>
        <a:buNone/>
        <a:defRPr sz="3200" b="0" i="0" kern="1200" cap="all">
          <a:solidFill>
            <a:schemeClr val="accent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29.jpg"/></Relationships>
</file>

<file path=ppt/slides/_rels/slide34.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3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39.xml.rels><?xml version="1.0" encoding="UTF-8" standalone="yes"?>
<Relationships xmlns="http://schemas.openxmlformats.org/package/2006/relationships"><Relationship Id="rId3" Type="http://schemas.openxmlformats.org/officeDocument/2006/relationships/hyperlink" Target="https://github.com/Fody/Fody" TargetMode="External"/><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4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4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4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hyperlink" Target="https://docs.microsoft.com/en-us/xamarin/xamarin-forms/enterprise-application-patterns/navigation#related-links"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6.jpg"/></Relationships>
</file>

<file path=ppt/slides/_rels/slide5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68859B6-0411-4B69-8DC1-13C9CB5A40FC}"/>
              </a:ext>
            </a:extLst>
          </p:cNvPr>
          <p:cNvPicPr>
            <a:picLocks noChangeAspect="1"/>
          </p:cNvPicPr>
          <p:nvPr/>
        </p:nvPicPr>
        <p:blipFill>
          <a:blip r:embed="rId2"/>
          <a:stretch>
            <a:fillRect/>
          </a:stretch>
        </p:blipFill>
        <p:spPr>
          <a:xfrm>
            <a:off x="0" y="-1886139"/>
            <a:ext cx="12192000" cy="8012619"/>
          </a:xfrm>
          <a:prstGeom prst="rect">
            <a:avLst/>
          </a:prstGeom>
        </p:spPr>
      </p:pic>
    </p:spTree>
    <p:extLst>
      <p:ext uri="{BB962C8B-B14F-4D97-AF65-F5344CB8AC3E}">
        <p14:creationId xmlns:p14="http://schemas.microsoft.com/office/powerpoint/2010/main" val="20723140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5E4611-11CF-4AA8-8297-C2053919D467}"/>
              </a:ext>
            </a:extLst>
          </p:cNvPr>
          <p:cNvSpPr>
            <a:spLocks noGrp="1"/>
          </p:cNvSpPr>
          <p:nvPr>
            <p:ph type="title"/>
          </p:nvPr>
        </p:nvSpPr>
        <p:spPr/>
        <p:txBody>
          <a:bodyPr/>
          <a:lstStyle/>
          <a:p>
            <a:r>
              <a:rPr lang="en-US" dirty="0"/>
              <a:t>The Benefits: Money</a:t>
            </a:r>
          </a:p>
        </p:txBody>
      </p:sp>
      <p:pic>
        <p:nvPicPr>
          <p:cNvPr id="7" name="Picture 6">
            <a:extLst>
              <a:ext uri="{FF2B5EF4-FFF2-40B4-BE49-F238E27FC236}">
                <a16:creationId xmlns:a16="http://schemas.microsoft.com/office/drawing/2014/main" id="{89F12557-B83F-43EB-B546-35EACBD54A06}"/>
              </a:ext>
            </a:extLst>
          </p:cNvPr>
          <p:cNvPicPr>
            <a:picLocks noChangeAspect="1"/>
          </p:cNvPicPr>
          <p:nvPr/>
        </p:nvPicPr>
        <p:blipFill>
          <a:blip r:embed="rId3"/>
          <a:stretch>
            <a:fillRect/>
          </a:stretch>
        </p:blipFill>
        <p:spPr>
          <a:xfrm>
            <a:off x="6986267" y="2015732"/>
            <a:ext cx="4725741" cy="3150493"/>
          </a:xfrm>
          <a:prstGeom prst="rect">
            <a:avLst/>
          </a:prstGeom>
          <a:ln>
            <a:noFill/>
          </a:ln>
          <a:effectLst>
            <a:outerShdw blurRad="190500" algn="tl" rotWithShape="0">
              <a:srgbClr val="000000">
                <a:alpha val="70000"/>
              </a:srgbClr>
            </a:outerShdw>
          </a:effectLst>
        </p:spPr>
      </p:pic>
      <p:sp>
        <p:nvSpPr>
          <p:cNvPr id="6" name="Content Placeholder 2">
            <a:extLst>
              <a:ext uri="{FF2B5EF4-FFF2-40B4-BE49-F238E27FC236}">
                <a16:creationId xmlns:a16="http://schemas.microsoft.com/office/drawing/2014/main" id="{A2C6AD98-C70C-49EF-AF20-D006132BBE27}"/>
              </a:ext>
            </a:extLst>
          </p:cNvPr>
          <p:cNvSpPr>
            <a:spLocks noGrp="1"/>
          </p:cNvSpPr>
          <p:nvPr>
            <p:ph idx="1"/>
          </p:nvPr>
        </p:nvSpPr>
        <p:spPr>
          <a:xfrm>
            <a:off x="616226" y="2015732"/>
            <a:ext cx="6023114" cy="3450613"/>
          </a:xfrm>
        </p:spPr>
        <p:txBody>
          <a:bodyPr>
            <a:normAutofit/>
          </a:bodyPr>
          <a:lstStyle/>
          <a:p>
            <a:r>
              <a:rPr lang="en-US" dirty="0"/>
              <a:t>Development savings</a:t>
            </a:r>
          </a:p>
          <a:p>
            <a:pPr lvl="1"/>
            <a:r>
              <a:rPr lang="en-US" dirty="0"/>
              <a:t>Shorter development cycle</a:t>
            </a:r>
          </a:p>
          <a:p>
            <a:pPr lvl="1"/>
            <a:r>
              <a:rPr lang="en-US" dirty="0"/>
              <a:t>Less developers required</a:t>
            </a:r>
          </a:p>
          <a:p>
            <a:pPr lvl="1"/>
            <a:r>
              <a:rPr lang="en-US" dirty="0"/>
              <a:t>Less resources to maintain</a:t>
            </a:r>
          </a:p>
          <a:p>
            <a:r>
              <a:rPr lang="en-US" dirty="0"/>
              <a:t>Apps shipped to the app store faster</a:t>
            </a:r>
          </a:p>
          <a:p>
            <a:pPr lvl="1"/>
            <a:r>
              <a:rPr lang="en-US" dirty="0"/>
              <a:t>Can provide services to customers faster</a:t>
            </a:r>
          </a:p>
          <a:p>
            <a:pPr lvl="1"/>
            <a:r>
              <a:rPr lang="en-US" dirty="0"/>
              <a:t>Generates app sales faster</a:t>
            </a:r>
          </a:p>
          <a:p>
            <a:pPr lvl="1"/>
            <a:r>
              <a:rPr lang="en-US" dirty="0"/>
              <a:t>Generates ad revenue faster</a:t>
            </a:r>
          </a:p>
          <a:p>
            <a:pPr lvl="1"/>
            <a:endParaRPr lang="en-US" dirty="0"/>
          </a:p>
        </p:txBody>
      </p:sp>
    </p:spTree>
    <p:extLst>
      <p:ext uri="{BB962C8B-B14F-4D97-AF65-F5344CB8AC3E}">
        <p14:creationId xmlns:p14="http://schemas.microsoft.com/office/powerpoint/2010/main" val="29728377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751C99-7192-4F50-8EF6-A95B3FE7765D}"/>
              </a:ext>
            </a:extLst>
          </p:cNvPr>
          <p:cNvSpPr>
            <a:spLocks noGrp="1"/>
          </p:cNvSpPr>
          <p:nvPr>
            <p:ph type="title"/>
          </p:nvPr>
        </p:nvSpPr>
        <p:spPr>
          <a:xfrm>
            <a:off x="1450392" y="2904382"/>
            <a:ext cx="9291215" cy="1049235"/>
          </a:xfrm>
        </p:spPr>
        <p:txBody>
          <a:bodyPr>
            <a:normAutofit/>
          </a:bodyPr>
          <a:lstStyle/>
          <a:p>
            <a:r>
              <a:rPr lang="en-US" sz="5400" dirty="0"/>
              <a:t>How do I Get Started?</a:t>
            </a:r>
          </a:p>
        </p:txBody>
      </p:sp>
    </p:spTree>
    <p:extLst>
      <p:ext uri="{BB962C8B-B14F-4D97-AF65-F5344CB8AC3E}">
        <p14:creationId xmlns:p14="http://schemas.microsoft.com/office/powerpoint/2010/main" val="23192433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339FD-719A-4CEC-A1DE-6755990A39F3}"/>
              </a:ext>
            </a:extLst>
          </p:cNvPr>
          <p:cNvSpPr>
            <a:spLocks noGrp="1"/>
          </p:cNvSpPr>
          <p:nvPr>
            <p:ph type="title"/>
          </p:nvPr>
        </p:nvSpPr>
        <p:spPr/>
        <p:txBody>
          <a:bodyPr/>
          <a:lstStyle/>
          <a:p>
            <a:r>
              <a:rPr lang="en-US" dirty="0"/>
              <a:t>Xamarin University</a:t>
            </a:r>
          </a:p>
        </p:txBody>
      </p:sp>
      <p:pic>
        <p:nvPicPr>
          <p:cNvPr id="4" name="Picture 3">
            <a:extLst>
              <a:ext uri="{FF2B5EF4-FFF2-40B4-BE49-F238E27FC236}">
                <a16:creationId xmlns:a16="http://schemas.microsoft.com/office/drawing/2014/main" id="{16C7EC3F-D041-48B2-90B9-C03F90882FB6}"/>
              </a:ext>
            </a:extLst>
          </p:cNvPr>
          <p:cNvPicPr>
            <a:picLocks noChangeAspect="1"/>
          </p:cNvPicPr>
          <p:nvPr/>
        </p:nvPicPr>
        <p:blipFill>
          <a:blip r:embed="rId3"/>
          <a:stretch>
            <a:fillRect/>
          </a:stretch>
        </p:blipFill>
        <p:spPr>
          <a:xfrm>
            <a:off x="1612232" y="1889870"/>
            <a:ext cx="9553072" cy="4589484"/>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9805832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9D46EB8-65A2-48D2-A069-50054A577CB1}"/>
              </a:ext>
            </a:extLst>
          </p:cNvPr>
          <p:cNvPicPr>
            <a:picLocks noChangeAspect="1"/>
          </p:cNvPicPr>
          <p:nvPr/>
        </p:nvPicPr>
        <p:blipFill>
          <a:blip r:embed="rId3"/>
          <a:stretch>
            <a:fillRect/>
          </a:stretch>
        </p:blipFill>
        <p:spPr>
          <a:xfrm>
            <a:off x="2921086" y="0"/>
            <a:ext cx="6349827" cy="685800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3920332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751C99-7192-4F50-8EF6-A95B3FE7765D}"/>
              </a:ext>
            </a:extLst>
          </p:cNvPr>
          <p:cNvSpPr>
            <a:spLocks noGrp="1"/>
          </p:cNvSpPr>
          <p:nvPr>
            <p:ph type="title"/>
          </p:nvPr>
        </p:nvSpPr>
        <p:spPr>
          <a:xfrm>
            <a:off x="1450392" y="2904382"/>
            <a:ext cx="9291215" cy="1049235"/>
          </a:xfrm>
        </p:spPr>
        <p:txBody>
          <a:bodyPr>
            <a:normAutofit fontScale="90000"/>
          </a:bodyPr>
          <a:lstStyle/>
          <a:p>
            <a:r>
              <a:rPr lang="en-US" sz="5400" dirty="0"/>
              <a:t>Now, Getting Your App Off The Ground</a:t>
            </a:r>
          </a:p>
        </p:txBody>
      </p:sp>
    </p:spTree>
    <p:extLst>
      <p:ext uri="{BB962C8B-B14F-4D97-AF65-F5344CB8AC3E}">
        <p14:creationId xmlns:p14="http://schemas.microsoft.com/office/powerpoint/2010/main" val="39414364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C60579-559B-4E89-9C25-F8724EC7D95B}"/>
              </a:ext>
            </a:extLst>
          </p:cNvPr>
          <p:cNvSpPr>
            <a:spLocks noGrp="1"/>
          </p:cNvSpPr>
          <p:nvPr>
            <p:ph type="title"/>
          </p:nvPr>
        </p:nvSpPr>
        <p:spPr/>
        <p:txBody>
          <a:bodyPr/>
          <a:lstStyle/>
          <a:p>
            <a:r>
              <a:rPr lang="en-US" dirty="0"/>
              <a:t>The Easy Part, Creating the Project</a:t>
            </a:r>
          </a:p>
        </p:txBody>
      </p:sp>
      <p:pic>
        <p:nvPicPr>
          <p:cNvPr id="4" name="Picture 3">
            <a:extLst>
              <a:ext uri="{FF2B5EF4-FFF2-40B4-BE49-F238E27FC236}">
                <a16:creationId xmlns:a16="http://schemas.microsoft.com/office/drawing/2014/main" id="{B602BD9E-35E9-4564-9224-AE67B9D9E118}"/>
              </a:ext>
            </a:extLst>
          </p:cNvPr>
          <p:cNvPicPr>
            <a:picLocks noChangeAspect="1"/>
          </p:cNvPicPr>
          <p:nvPr/>
        </p:nvPicPr>
        <p:blipFill>
          <a:blip r:embed="rId3"/>
          <a:stretch>
            <a:fillRect/>
          </a:stretch>
        </p:blipFill>
        <p:spPr>
          <a:xfrm>
            <a:off x="6334538" y="2228078"/>
            <a:ext cx="5751443" cy="3116660"/>
          </a:xfrm>
          <a:prstGeom prst="rect">
            <a:avLst/>
          </a:prstGeom>
        </p:spPr>
      </p:pic>
      <p:pic>
        <p:nvPicPr>
          <p:cNvPr id="3" name="Picture 2">
            <a:extLst>
              <a:ext uri="{FF2B5EF4-FFF2-40B4-BE49-F238E27FC236}">
                <a16:creationId xmlns:a16="http://schemas.microsoft.com/office/drawing/2014/main" id="{B2CDDC1F-DF14-4004-A151-87E112B49F94}"/>
              </a:ext>
            </a:extLst>
          </p:cNvPr>
          <p:cNvPicPr>
            <a:picLocks noChangeAspect="1"/>
          </p:cNvPicPr>
          <p:nvPr/>
        </p:nvPicPr>
        <p:blipFill>
          <a:blip r:embed="rId4"/>
          <a:stretch>
            <a:fillRect/>
          </a:stretch>
        </p:blipFill>
        <p:spPr>
          <a:xfrm>
            <a:off x="106019" y="2228077"/>
            <a:ext cx="5991372" cy="3116659"/>
          </a:xfrm>
          <a:prstGeom prst="rect">
            <a:avLst/>
          </a:prstGeom>
        </p:spPr>
      </p:pic>
      <p:sp>
        <p:nvSpPr>
          <p:cNvPr id="5" name="Arrow: Right 4">
            <a:extLst>
              <a:ext uri="{FF2B5EF4-FFF2-40B4-BE49-F238E27FC236}">
                <a16:creationId xmlns:a16="http://schemas.microsoft.com/office/drawing/2014/main" id="{1A1626F4-D62C-48BA-9E45-392B3FF62BC3}"/>
              </a:ext>
            </a:extLst>
          </p:cNvPr>
          <p:cNvSpPr/>
          <p:nvPr/>
        </p:nvSpPr>
        <p:spPr>
          <a:xfrm>
            <a:off x="4852203" y="3541240"/>
            <a:ext cx="2257588" cy="49033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735884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D7676FA-3BD5-4908-A323-53E2C7F6002C}"/>
              </a:ext>
            </a:extLst>
          </p:cNvPr>
          <p:cNvSpPr>
            <a:spLocks noGrp="1"/>
          </p:cNvSpPr>
          <p:nvPr>
            <p:ph type="title"/>
          </p:nvPr>
        </p:nvSpPr>
        <p:spPr>
          <a:xfrm>
            <a:off x="1451579" y="804519"/>
            <a:ext cx="9291215" cy="1049235"/>
          </a:xfrm>
        </p:spPr>
        <p:txBody>
          <a:bodyPr/>
          <a:lstStyle/>
          <a:p>
            <a:r>
              <a:rPr lang="en-US" dirty="0"/>
              <a:t>You’ll See Something Like This</a:t>
            </a:r>
          </a:p>
        </p:txBody>
      </p:sp>
      <p:pic>
        <p:nvPicPr>
          <p:cNvPr id="5" name="Picture 4">
            <a:extLst>
              <a:ext uri="{FF2B5EF4-FFF2-40B4-BE49-F238E27FC236}">
                <a16:creationId xmlns:a16="http://schemas.microsoft.com/office/drawing/2014/main" id="{231781B2-6E02-493C-9A71-3664A8170D0F}"/>
              </a:ext>
            </a:extLst>
          </p:cNvPr>
          <p:cNvPicPr>
            <a:picLocks noChangeAspect="1"/>
          </p:cNvPicPr>
          <p:nvPr/>
        </p:nvPicPr>
        <p:blipFill>
          <a:blip r:embed="rId3"/>
          <a:stretch>
            <a:fillRect/>
          </a:stretch>
        </p:blipFill>
        <p:spPr>
          <a:xfrm>
            <a:off x="1449206" y="1678385"/>
            <a:ext cx="2754214" cy="4727792"/>
          </a:xfrm>
          <a:prstGeom prst="rect">
            <a:avLst/>
          </a:prstGeom>
        </p:spPr>
      </p:pic>
      <p:sp>
        <p:nvSpPr>
          <p:cNvPr id="6" name="Callout: Bent Line 5">
            <a:extLst>
              <a:ext uri="{FF2B5EF4-FFF2-40B4-BE49-F238E27FC236}">
                <a16:creationId xmlns:a16="http://schemas.microsoft.com/office/drawing/2014/main" id="{B6F6B810-3F2D-4062-8676-AC2363E7F74F}"/>
              </a:ext>
            </a:extLst>
          </p:cNvPr>
          <p:cNvSpPr/>
          <p:nvPr/>
        </p:nvSpPr>
        <p:spPr>
          <a:xfrm>
            <a:off x="5789534" y="1893346"/>
            <a:ext cx="2754213" cy="267001"/>
          </a:xfrm>
          <a:prstGeom prst="borderCallout2">
            <a:avLst>
              <a:gd name="adj1" fmla="val 18750"/>
              <a:gd name="adj2" fmla="val -8333"/>
              <a:gd name="adj3" fmla="val 18750"/>
              <a:gd name="adj4" fmla="val -16667"/>
              <a:gd name="adj5" fmla="val 51210"/>
              <a:gd name="adj6" fmla="val -103771"/>
            </a:avLst>
          </a:prstGeom>
          <a:ln>
            <a:solidFill>
              <a:schemeClr val="accent1"/>
            </a:solidFill>
          </a:ln>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a:t>Shared Code Project</a:t>
            </a:r>
          </a:p>
        </p:txBody>
      </p:sp>
      <p:sp>
        <p:nvSpPr>
          <p:cNvPr id="7" name="Callout: Bent Line 6">
            <a:extLst>
              <a:ext uri="{FF2B5EF4-FFF2-40B4-BE49-F238E27FC236}">
                <a16:creationId xmlns:a16="http://schemas.microsoft.com/office/drawing/2014/main" id="{A5ABEF14-4B82-45CC-AE3D-EC47E7E53840}"/>
              </a:ext>
            </a:extLst>
          </p:cNvPr>
          <p:cNvSpPr/>
          <p:nvPr/>
        </p:nvSpPr>
        <p:spPr>
          <a:xfrm>
            <a:off x="6382999" y="2685826"/>
            <a:ext cx="3379566" cy="267001"/>
          </a:xfrm>
          <a:prstGeom prst="borderCallout2">
            <a:avLst>
              <a:gd name="adj1" fmla="val 18750"/>
              <a:gd name="adj2" fmla="val -8333"/>
              <a:gd name="adj3" fmla="val 18750"/>
              <a:gd name="adj4" fmla="val -16667"/>
              <a:gd name="adj5" fmla="val 43152"/>
              <a:gd name="adj6" fmla="val -82621"/>
            </a:avLst>
          </a:prstGeom>
          <a:ln>
            <a:solidFill>
              <a:schemeClr val="accent1"/>
            </a:solidFill>
          </a:ln>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a:t>Android Platform Specific</a:t>
            </a:r>
          </a:p>
        </p:txBody>
      </p:sp>
      <p:sp>
        <p:nvSpPr>
          <p:cNvPr id="8" name="Callout: Bent Line 7">
            <a:extLst>
              <a:ext uri="{FF2B5EF4-FFF2-40B4-BE49-F238E27FC236}">
                <a16:creationId xmlns:a16="http://schemas.microsoft.com/office/drawing/2014/main" id="{4169991F-D972-4F6E-A80F-4058237A3FB3}"/>
              </a:ext>
            </a:extLst>
          </p:cNvPr>
          <p:cNvSpPr/>
          <p:nvPr/>
        </p:nvSpPr>
        <p:spPr>
          <a:xfrm>
            <a:off x="6095999" y="4042281"/>
            <a:ext cx="2639209" cy="267001"/>
          </a:xfrm>
          <a:prstGeom prst="borderCallout2">
            <a:avLst>
              <a:gd name="adj1" fmla="val 18750"/>
              <a:gd name="adj2" fmla="val -8333"/>
              <a:gd name="adj3" fmla="val 18750"/>
              <a:gd name="adj4" fmla="val -16667"/>
              <a:gd name="adj5" fmla="val 57254"/>
              <a:gd name="adj6" fmla="val -110796"/>
            </a:avLst>
          </a:prstGeom>
          <a:ln>
            <a:solidFill>
              <a:schemeClr val="accent1"/>
            </a:solidFill>
          </a:ln>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a:t>iOS Platform Specific</a:t>
            </a:r>
          </a:p>
        </p:txBody>
      </p:sp>
      <p:sp>
        <p:nvSpPr>
          <p:cNvPr id="9" name="Callout: Bent Line 8">
            <a:extLst>
              <a:ext uri="{FF2B5EF4-FFF2-40B4-BE49-F238E27FC236}">
                <a16:creationId xmlns:a16="http://schemas.microsoft.com/office/drawing/2014/main" id="{7DD2B8AA-8E03-47AF-BFE0-38A54975E2A7}"/>
              </a:ext>
            </a:extLst>
          </p:cNvPr>
          <p:cNvSpPr/>
          <p:nvPr/>
        </p:nvSpPr>
        <p:spPr>
          <a:xfrm>
            <a:off x="6095999" y="3468687"/>
            <a:ext cx="2886636" cy="267001"/>
          </a:xfrm>
          <a:prstGeom prst="borderCallout2">
            <a:avLst>
              <a:gd name="adj1" fmla="val 42925"/>
              <a:gd name="adj2" fmla="val -4793"/>
              <a:gd name="adj3" fmla="val 44939"/>
              <a:gd name="adj4" fmla="val -16667"/>
              <a:gd name="adj5" fmla="val 182154"/>
              <a:gd name="adj6" fmla="val -102745"/>
            </a:avLst>
          </a:prstGeom>
          <a:ln>
            <a:solidFill>
              <a:schemeClr val="accent1"/>
            </a:solidFill>
          </a:ln>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a:t>Android Starting Point</a:t>
            </a:r>
          </a:p>
        </p:txBody>
      </p:sp>
      <p:sp>
        <p:nvSpPr>
          <p:cNvPr id="10" name="Callout: Bent Line 9">
            <a:extLst>
              <a:ext uri="{FF2B5EF4-FFF2-40B4-BE49-F238E27FC236}">
                <a16:creationId xmlns:a16="http://schemas.microsoft.com/office/drawing/2014/main" id="{0A2C0FF2-3ABC-4C56-A2A9-A39E765EBDC0}"/>
              </a:ext>
            </a:extLst>
          </p:cNvPr>
          <p:cNvSpPr/>
          <p:nvPr/>
        </p:nvSpPr>
        <p:spPr>
          <a:xfrm>
            <a:off x="6153502" y="5394158"/>
            <a:ext cx="2639209" cy="267001"/>
          </a:xfrm>
          <a:prstGeom prst="borderCallout2">
            <a:avLst>
              <a:gd name="adj1" fmla="val 18750"/>
              <a:gd name="adj2" fmla="val -8333"/>
              <a:gd name="adj3" fmla="val 18750"/>
              <a:gd name="adj4" fmla="val -16667"/>
              <a:gd name="adj5" fmla="val 57254"/>
              <a:gd name="adj6" fmla="val -110796"/>
            </a:avLst>
          </a:prstGeom>
          <a:ln>
            <a:solidFill>
              <a:schemeClr val="accent1"/>
            </a:solidFill>
          </a:ln>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a:t>iOS Starting Point</a:t>
            </a:r>
          </a:p>
        </p:txBody>
      </p:sp>
      <p:sp>
        <p:nvSpPr>
          <p:cNvPr id="11" name="Callout: Bent Line 10">
            <a:extLst>
              <a:ext uri="{FF2B5EF4-FFF2-40B4-BE49-F238E27FC236}">
                <a16:creationId xmlns:a16="http://schemas.microsoft.com/office/drawing/2014/main" id="{9115FB69-F0D5-479F-B7AF-9069B577F9EB}"/>
              </a:ext>
            </a:extLst>
          </p:cNvPr>
          <p:cNvSpPr/>
          <p:nvPr/>
        </p:nvSpPr>
        <p:spPr>
          <a:xfrm>
            <a:off x="6307565" y="2287392"/>
            <a:ext cx="3454999" cy="267001"/>
          </a:xfrm>
          <a:prstGeom prst="borderCallout2">
            <a:avLst>
              <a:gd name="adj1" fmla="val 42925"/>
              <a:gd name="adj2" fmla="val -4793"/>
              <a:gd name="adj3" fmla="val 44939"/>
              <a:gd name="adj4" fmla="val -16667"/>
              <a:gd name="adj5" fmla="val 53224"/>
              <a:gd name="adj6" fmla="val -101298"/>
            </a:avLst>
          </a:prstGeom>
          <a:ln>
            <a:solidFill>
              <a:schemeClr val="accent1"/>
            </a:solidFill>
          </a:ln>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a:t>Shared Code Starting Point</a:t>
            </a:r>
          </a:p>
        </p:txBody>
      </p:sp>
    </p:spTree>
    <p:extLst>
      <p:ext uri="{BB962C8B-B14F-4D97-AF65-F5344CB8AC3E}">
        <p14:creationId xmlns:p14="http://schemas.microsoft.com/office/powerpoint/2010/main" val="11812527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4A98F0-4FB2-40B5-B4D5-0B38BB9D4880}"/>
              </a:ext>
            </a:extLst>
          </p:cNvPr>
          <p:cNvSpPr>
            <a:spLocks noGrp="1"/>
          </p:cNvSpPr>
          <p:nvPr>
            <p:ph type="title"/>
          </p:nvPr>
        </p:nvSpPr>
        <p:spPr/>
        <p:txBody>
          <a:bodyPr/>
          <a:lstStyle/>
          <a:p>
            <a:r>
              <a:rPr lang="en-US" dirty="0"/>
              <a:t>The Dividing Lines</a:t>
            </a:r>
          </a:p>
        </p:txBody>
      </p:sp>
      <p:sp>
        <p:nvSpPr>
          <p:cNvPr id="3" name="Content Placeholder 2">
            <a:extLst>
              <a:ext uri="{FF2B5EF4-FFF2-40B4-BE49-F238E27FC236}">
                <a16:creationId xmlns:a16="http://schemas.microsoft.com/office/drawing/2014/main" id="{52F60053-25C5-4FF1-BAC1-368CD22639B4}"/>
              </a:ext>
            </a:extLst>
          </p:cNvPr>
          <p:cNvSpPr>
            <a:spLocks noGrp="1"/>
          </p:cNvSpPr>
          <p:nvPr>
            <p:ph idx="1"/>
          </p:nvPr>
        </p:nvSpPr>
        <p:spPr/>
        <p:txBody>
          <a:bodyPr/>
          <a:lstStyle/>
          <a:p>
            <a:r>
              <a:rPr lang="en-US" dirty="0"/>
              <a:t>Experienced Xamarin Developers know what belongs in a project</a:t>
            </a:r>
          </a:p>
          <a:p>
            <a:r>
              <a:rPr lang="en-US" dirty="0"/>
              <a:t>Novice developers may not</a:t>
            </a:r>
          </a:p>
          <a:p>
            <a:pPr lvl="1"/>
            <a:r>
              <a:rPr lang="en-US" dirty="0"/>
              <a:t>Companies will often have .NET developers help with Xamarin projects</a:t>
            </a:r>
          </a:p>
          <a:p>
            <a:pPr lvl="2"/>
            <a:r>
              <a:rPr lang="en-US" dirty="0"/>
              <a:t>May not be familiar with mobile development </a:t>
            </a:r>
          </a:p>
        </p:txBody>
      </p:sp>
    </p:spTree>
    <p:extLst>
      <p:ext uri="{BB962C8B-B14F-4D97-AF65-F5344CB8AC3E}">
        <p14:creationId xmlns:p14="http://schemas.microsoft.com/office/powerpoint/2010/main" val="14136626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B45E5-6D4E-4E20-97D9-3DDABCBB9D3E}"/>
              </a:ext>
            </a:extLst>
          </p:cNvPr>
          <p:cNvSpPr>
            <a:spLocks noGrp="1"/>
          </p:cNvSpPr>
          <p:nvPr>
            <p:ph type="title"/>
          </p:nvPr>
        </p:nvSpPr>
        <p:spPr/>
        <p:txBody>
          <a:bodyPr/>
          <a:lstStyle/>
          <a:p>
            <a:r>
              <a:rPr lang="en-US" dirty="0"/>
              <a:t>Now Reorganize</a:t>
            </a:r>
          </a:p>
        </p:txBody>
      </p:sp>
      <p:sp>
        <p:nvSpPr>
          <p:cNvPr id="3" name="Content Placeholder 2">
            <a:extLst>
              <a:ext uri="{FF2B5EF4-FFF2-40B4-BE49-F238E27FC236}">
                <a16:creationId xmlns:a16="http://schemas.microsoft.com/office/drawing/2014/main" id="{7636FB1C-701E-4921-BFE6-E40F680FF4E4}"/>
              </a:ext>
            </a:extLst>
          </p:cNvPr>
          <p:cNvSpPr>
            <a:spLocks noGrp="1"/>
          </p:cNvSpPr>
          <p:nvPr>
            <p:ph idx="1"/>
          </p:nvPr>
        </p:nvSpPr>
        <p:spPr/>
        <p:txBody>
          <a:bodyPr/>
          <a:lstStyle/>
          <a:p>
            <a:r>
              <a:rPr lang="en-US" dirty="0"/>
              <a:t>Explicitly call out application divisions</a:t>
            </a:r>
          </a:p>
          <a:p>
            <a:pPr lvl="1"/>
            <a:r>
              <a:rPr lang="en-US" dirty="0"/>
              <a:t>More friendly to your novice team members</a:t>
            </a:r>
          </a:p>
        </p:txBody>
      </p:sp>
      <p:pic>
        <p:nvPicPr>
          <p:cNvPr id="4" name="Picture 3">
            <a:extLst>
              <a:ext uri="{FF2B5EF4-FFF2-40B4-BE49-F238E27FC236}">
                <a16:creationId xmlns:a16="http://schemas.microsoft.com/office/drawing/2014/main" id="{B32FD820-D170-4C82-858B-5120792CADB9}"/>
              </a:ext>
            </a:extLst>
          </p:cNvPr>
          <p:cNvPicPr>
            <a:picLocks noChangeAspect="1"/>
          </p:cNvPicPr>
          <p:nvPr/>
        </p:nvPicPr>
        <p:blipFill>
          <a:blip r:embed="rId3"/>
          <a:stretch>
            <a:fillRect/>
          </a:stretch>
        </p:blipFill>
        <p:spPr>
          <a:xfrm>
            <a:off x="3557587" y="3104870"/>
            <a:ext cx="5076825" cy="2638425"/>
          </a:xfrm>
          <a:prstGeom prst="rect">
            <a:avLst/>
          </a:prstGeom>
        </p:spPr>
      </p:pic>
    </p:spTree>
    <p:extLst>
      <p:ext uri="{BB962C8B-B14F-4D97-AF65-F5344CB8AC3E}">
        <p14:creationId xmlns:p14="http://schemas.microsoft.com/office/powerpoint/2010/main" val="34477001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22F73-68EB-4CD2-AAA8-916DE0D01EF4}"/>
              </a:ext>
            </a:extLst>
          </p:cNvPr>
          <p:cNvSpPr>
            <a:spLocks noGrp="1"/>
          </p:cNvSpPr>
          <p:nvPr>
            <p:ph type="title"/>
          </p:nvPr>
        </p:nvSpPr>
        <p:spPr/>
        <p:txBody>
          <a:bodyPr/>
          <a:lstStyle/>
          <a:p>
            <a:r>
              <a:rPr lang="en-US" dirty="0"/>
              <a:t>Breaking Up The Party</a:t>
            </a:r>
          </a:p>
        </p:txBody>
      </p:sp>
      <p:sp>
        <p:nvSpPr>
          <p:cNvPr id="3" name="Content Placeholder 2">
            <a:extLst>
              <a:ext uri="{FF2B5EF4-FFF2-40B4-BE49-F238E27FC236}">
                <a16:creationId xmlns:a16="http://schemas.microsoft.com/office/drawing/2014/main" id="{1E11C16F-4710-4346-9C93-ADC20D049FCB}"/>
              </a:ext>
            </a:extLst>
          </p:cNvPr>
          <p:cNvSpPr>
            <a:spLocks noGrp="1"/>
          </p:cNvSpPr>
          <p:nvPr>
            <p:ph idx="1"/>
          </p:nvPr>
        </p:nvSpPr>
        <p:spPr>
          <a:xfrm>
            <a:off x="442259" y="2015732"/>
            <a:ext cx="6036235" cy="3450613"/>
          </a:xfrm>
        </p:spPr>
        <p:txBody>
          <a:bodyPr/>
          <a:lstStyle/>
          <a:p>
            <a:r>
              <a:rPr lang="en-US" dirty="0"/>
              <a:t>Now we have a single project for all cross platform code</a:t>
            </a:r>
          </a:p>
          <a:p>
            <a:r>
              <a:rPr lang="en-US" dirty="0"/>
              <a:t>Need to break this apart</a:t>
            </a:r>
          </a:p>
          <a:p>
            <a:r>
              <a:rPr lang="en-US" dirty="0"/>
              <a:t>How?</a:t>
            </a:r>
          </a:p>
        </p:txBody>
      </p:sp>
      <p:pic>
        <p:nvPicPr>
          <p:cNvPr id="4" name="Picture 3">
            <a:extLst>
              <a:ext uri="{FF2B5EF4-FFF2-40B4-BE49-F238E27FC236}">
                <a16:creationId xmlns:a16="http://schemas.microsoft.com/office/drawing/2014/main" id="{EB5315CB-D97E-46AA-8797-19BC25214977}"/>
              </a:ext>
            </a:extLst>
          </p:cNvPr>
          <p:cNvPicPr>
            <a:picLocks noChangeAspect="1"/>
          </p:cNvPicPr>
          <p:nvPr/>
        </p:nvPicPr>
        <p:blipFill>
          <a:blip r:embed="rId3"/>
          <a:stretch>
            <a:fillRect/>
          </a:stretch>
        </p:blipFill>
        <p:spPr>
          <a:xfrm>
            <a:off x="6820739" y="2274141"/>
            <a:ext cx="5076825" cy="2638425"/>
          </a:xfrm>
          <a:prstGeom prst="rect">
            <a:avLst/>
          </a:prstGeom>
        </p:spPr>
      </p:pic>
    </p:spTree>
    <p:extLst>
      <p:ext uri="{BB962C8B-B14F-4D97-AF65-F5344CB8AC3E}">
        <p14:creationId xmlns:p14="http://schemas.microsoft.com/office/powerpoint/2010/main" val="8047354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2FA360-2836-430F-8757-8224289AFDFA}"/>
              </a:ext>
            </a:extLst>
          </p:cNvPr>
          <p:cNvSpPr>
            <a:spLocks noGrp="1"/>
          </p:cNvSpPr>
          <p:nvPr>
            <p:ph type="title"/>
          </p:nvPr>
        </p:nvSpPr>
        <p:spPr/>
        <p:txBody>
          <a:bodyPr/>
          <a:lstStyle/>
          <a:p>
            <a:r>
              <a:rPr lang="en-US" dirty="0"/>
              <a:t>Shane Foley	</a:t>
            </a:r>
          </a:p>
        </p:txBody>
      </p:sp>
      <p:sp>
        <p:nvSpPr>
          <p:cNvPr id="3" name="Content Placeholder 2">
            <a:extLst>
              <a:ext uri="{FF2B5EF4-FFF2-40B4-BE49-F238E27FC236}">
                <a16:creationId xmlns:a16="http://schemas.microsoft.com/office/drawing/2014/main" id="{FDC7C853-6548-4560-A376-6256B1FE87C9}"/>
              </a:ext>
            </a:extLst>
          </p:cNvPr>
          <p:cNvSpPr>
            <a:spLocks noGrp="1"/>
          </p:cNvSpPr>
          <p:nvPr>
            <p:ph idx="1"/>
          </p:nvPr>
        </p:nvSpPr>
        <p:spPr>
          <a:xfrm>
            <a:off x="1451579" y="2015732"/>
            <a:ext cx="9291215" cy="4140519"/>
          </a:xfrm>
        </p:spPr>
        <p:txBody>
          <a:bodyPr>
            <a:normAutofit/>
          </a:bodyPr>
          <a:lstStyle/>
          <a:p>
            <a:r>
              <a:rPr lang="en-US" dirty="0"/>
              <a:t>Custom Application Developer (</a:t>
            </a:r>
            <a:r>
              <a:rPr lang="en-US" dirty="0" err="1"/>
              <a:t>Neudesic</a:t>
            </a:r>
            <a:r>
              <a:rPr lang="en-US" dirty="0"/>
              <a:t>)</a:t>
            </a:r>
          </a:p>
          <a:p>
            <a:pPr lvl="1"/>
            <a:r>
              <a:rPr lang="en-US" dirty="0"/>
              <a:t>Full Stack</a:t>
            </a:r>
          </a:p>
          <a:p>
            <a:pPr lvl="2"/>
            <a:r>
              <a:rPr lang="en-US" dirty="0"/>
              <a:t>Mobile Development</a:t>
            </a:r>
          </a:p>
          <a:p>
            <a:pPr lvl="2"/>
            <a:r>
              <a:rPr lang="en-US" dirty="0"/>
              <a:t>API Development</a:t>
            </a:r>
          </a:p>
          <a:p>
            <a:pPr lvl="2"/>
            <a:r>
              <a:rPr lang="en-US" dirty="0"/>
              <a:t>Data Architecture</a:t>
            </a:r>
          </a:p>
          <a:p>
            <a:pPr lvl="2"/>
            <a:r>
              <a:rPr lang="en-US" dirty="0"/>
              <a:t>Integration Testing</a:t>
            </a:r>
          </a:p>
          <a:p>
            <a:pPr lvl="2"/>
            <a:r>
              <a:rPr lang="en-US" dirty="0"/>
              <a:t>Cloud</a:t>
            </a:r>
          </a:p>
          <a:p>
            <a:r>
              <a:rPr lang="en-US" dirty="0"/>
              <a:t>ASU Graduate (2017)</a:t>
            </a:r>
          </a:p>
          <a:p>
            <a:pPr lvl="1"/>
            <a:r>
              <a:rPr lang="en-US" dirty="0"/>
              <a:t>School of Computing Informatics and Decision Systems Engineering</a:t>
            </a:r>
          </a:p>
          <a:p>
            <a:pPr lvl="2"/>
            <a:r>
              <a:rPr lang="en-US" dirty="0"/>
              <a:t>Computer Science (BS)</a:t>
            </a:r>
          </a:p>
        </p:txBody>
      </p:sp>
    </p:spTree>
    <p:extLst>
      <p:ext uri="{BB962C8B-B14F-4D97-AF65-F5344CB8AC3E}">
        <p14:creationId xmlns:p14="http://schemas.microsoft.com/office/powerpoint/2010/main" val="38915483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22F73-68EB-4CD2-AAA8-916DE0D01EF4}"/>
              </a:ext>
            </a:extLst>
          </p:cNvPr>
          <p:cNvSpPr>
            <a:spLocks noGrp="1"/>
          </p:cNvSpPr>
          <p:nvPr>
            <p:ph type="title"/>
          </p:nvPr>
        </p:nvSpPr>
        <p:spPr/>
        <p:txBody>
          <a:bodyPr/>
          <a:lstStyle/>
          <a:p>
            <a:r>
              <a:rPr lang="en-US" dirty="0"/>
              <a:t>Microsoft’s Suggested Architecture</a:t>
            </a:r>
          </a:p>
        </p:txBody>
      </p:sp>
      <p:pic>
        <p:nvPicPr>
          <p:cNvPr id="4" name="Picture 3">
            <a:extLst>
              <a:ext uri="{FF2B5EF4-FFF2-40B4-BE49-F238E27FC236}">
                <a16:creationId xmlns:a16="http://schemas.microsoft.com/office/drawing/2014/main" id="{01BDFAAB-AE4A-4CBE-ACB6-632BA5C720F5}"/>
              </a:ext>
            </a:extLst>
          </p:cNvPr>
          <p:cNvPicPr>
            <a:picLocks noChangeAspect="1"/>
          </p:cNvPicPr>
          <p:nvPr/>
        </p:nvPicPr>
        <p:blipFill>
          <a:blip r:embed="rId3"/>
          <a:stretch>
            <a:fillRect/>
          </a:stretch>
        </p:blipFill>
        <p:spPr>
          <a:xfrm>
            <a:off x="2218785" y="1902002"/>
            <a:ext cx="7754429" cy="4296913"/>
          </a:xfrm>
          <a:prstGeom prst="rect">
            <a:avLst/>
          </a:prstGeom>
        </p:spPr>
      </p:pic>
    </p:spTree>
    <p:extLst>
      <p:ext uri="{BB962C8B-B14F-4D97-AF65-F5344CB8AC3E}">
        <p14:creationId xmlns:p14="http://schemas.microsoft.com/office/powerpoint/2010/main" val="30095542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6D7590-7279-4C46-8057-5A80A92B5774}"/>
              </a:ext>
            </a:extLst>
          </p:cNvPr>
          <p:cNvSpPr>
            <a:spLocks noGrp="1"/>
          </p:cNvSpPr>
          <p:nvPr>
            <p:ph type="title"/>
          </p:nvPr>
        </p:nvSpPr>
        <p:spPr>
          <a:xfrm>
            <a:off x="1450392" y="762719"/>
            <a:ext cx="9291215" cy="1049235"/>
          </a:xfrm>
        </p:spPr>
        <p:txBody>
          <a:bodyPr/>
          <a:lstStyle/>
          <a:p>
            <a:r>
              <a:rPr lang="en-US" dirty="0"/>
              <a:t>Add Additional Projects To Delineate Responsibility</a:t>
            </a:r>
          </a:p>
        </p:txBody>
      </p:sp>
      <p:pic>
        <p:nvPicPr>
          <p:cNvPr id="5" name="Picture 4">
            <a:extLst>
              <a:ext uri="{FF2B5EF4-FFF2-40B4-BE49-F238E27FC236}">
                <a16:creationId xmlns:a16="http://schemas.microsoft.com/office/drawing/2014/main" id="{42EC574C-6499-488C-BF45-AA62A38A0259}"/>
              </a:ext>
            </a:extLst>
          </p:cNvPr>
          <p:cNvPicPr>
            <a:picLocks noChangeAspect="1"/>
          </p:cNvPicPr>
          <p:nvPr/>
        </p:nvPicPr>
        <p:blipFill>
          <a:blip r:embed="rId3"/>
          <a:stretch>
            <a:fillRect/>
          </a:stretch>
        </p:blipFill>
        <p:spPr>
          <a:xfrm>
            <a:off x="4282004" y="1956003"/>
            <a:ext cx="3627990" cy="4502776"/>
          </a:xfrm>
          <a:prstGeom prst="rect">
            <a:avLst/>
          </a:prstGeom>
        </p:spPr>
      </p:pic>
    </p:spTree>
    <p:extLst>
      <p:ext uri="{BB962C8B-B14F-4D97-AF65-F5344CB8AC3E}">
        <p14:creationId xmlns:p14="http://schemas.microsoft.com/office/powerpoint/2010/main" val="6356568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6D7590-7279-4C46-8057-5A80A92B5774}"/>
              </a:ext>
            </a:extLst>
          </p:cNvPr>
          <p:cNvSpPr>
            <a:spLocks noGrp="1"/>
          </p:cNvSpPr>
          <p:nvPr>
            <p:ph type="title"/>
          </p:nvPr>
        </p:nvSpPr>
        <p:spPr/>
        <p:txBody>
          <a:bodyPr/>
          <a:lstStyle/>
          <a:p>
            <a:r>
              <a:rPr lang="en-US" dirty="0"/>
              <a:t>Add Additional Projects To Delineate Responsibility</a:t>
            </a:r>
          </a:p>
        </p:txBody>
      </p:sp>
      <p:pic>
        <p:nvPicPr>
          <p:cNvPr id="5" name="Picture 4">
            <a:extLst>
              <a:ext uri="{FF2B5EF4-FFF2-40B4-BE49-F238E27FC236}">
                <a16:creationId xmlns:a16="http://schemas.microsoft.com/office/drawing/2014/main" id="{B9E6461F-0EBE-4971-A602-C7E8B72E4C65}"/>
              </a:ext>
            </a:extLst>
          </p:cNvPr>
          <p:cNvPicPr>
            <a:picLocks noChangeAspect="1"/>
          </p:cNvPicPr>
          <p:nvPr/>
        </p:nvPicPr>
        <p:blipFill>
          <a:blip r:embed="rId3"/>
          <a:stretch>
            <a:fillRect/>
          </a:stretch>
        </p:blipFill>
        <p:spPr>
          <a:xfrm>
            <a:off x="4280909" y="2191685"/>
            <a:ext cx="3206114" cy="4534718"/>
          </a:xfrm>
          <a:prstGeom prst="rect">
            <a:avLst/>
          </a:prstGeom>
        </p:spPr>
      </p:pic>
      <p:pic>
        <p:nvPicPr>
          <p:cNvPr id="8" name="Picture 7">
            <a:extLst>
              <a:ext uri="{FF2B5EF4-FFF2-40B4-BE49-F238E27FC236}">
                <a16:creationId xmlns:a16="http://schemas.microsoft.com/office/drawing/2014/main" id="{4CD003AF-0062-4F7B-B691-8C0C0E896BAF}"/>
              </a:ext>
            </a:extLst>
          </p:cNvPr>
          <p:cNvPicPr>
            <a:picLocks noChangeAspect="1"/>
          </p:cNvPicPr>
          <p:nvPr/>
        </p:nvPicPr>
        <p:blipFill>
          <a:blip r:embed="rId4"/>
          <a:stretch>
            <a:fillRect/>
          </a:stretch>
        </p:blipFill>
        <p:spPr>
          <a:xfrm>
            <a:off x="7689597" y="2191685"/>
            <a:ext cx="3615565" cy="1891107"/>
          </a:xfrm>
          <a:prstGeom prst="rect">
            <a:avLst/>
          </a:prstGeom>
        </p:spPr>
      </p:pic>
      <p:pic>
        <p:nvPicPr>
          <p:cNvPr id="3" name="Picture 2">
            <a:extLst>
              <a:ext uri="{FF2B5EF4-FFF2-40B4-BE49-F238E27FC236}">
                <a16:creationId xmlns:a16="http://schemas.microsoft.com/office/drawing/2014/main" id="{408A7EB0-84FC-4D5F-BD27-65C2DF2116F7}"/>
              </a:ext>
            </a:extLst>
          </p:cNvPr>
          <p:cNvPicPr>
            <a:picLocks noChangeAspect="1"/>
          </p:cNvPicPr>
          <p:nvPr/>
        </p:nvPicPr>
        <p:blipFill>
          <a:blip r:embed="rId5"/>
          <a:stretch>
            <a:fillRect/>
          </a:stretch>
        </p:blipFill>
        <p:spPr>
          <a:xfrm>
            <a:off x="1982659" y="1534534"/>
            <a:ext cx="2095676" cy="5191869"/>
          </a:xfrm>
          <a:prstGeom prst="rect">
            <a:avLst/>
          </a:prstGeom>
        </p:spPr>
      </p:pic>
    </p:spTree>
    <p:extLst>
      <p:ext uri="{BB962C8B-B14F-4D97-AF65-F5344CB8AC3E}">
        <p14:creationId xmlns:p14="http://schemas.microsoft.com/office/powerpoint/2010/main" val="16393036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D02492-193F-4764-9D05-40B73C59CB70}"/>
              </a:ext>
            </a:extLst>
          </p:cNvPr>
          <p:cNvSpPr>
            <a:spLocks noGrp="1"/>
          </p:cNvSpPr>
          <p:nvPr>
            <p:ph type="title"/>
          </p:nvPr>
        </p:nvSpPr>
        <p:spPr/>
        <p:txBody>
          <a:bodyPr/>
          <a:lstStyle/>
          <a:p>
            <a:r>
              <a:rPr lang="en-US" dirty="0"/>
              <a:t>Resolving Common Platform Dependency</a:t>
            </a:r>
          </a:p>
        </p:txBody>
      </p:sp>
      <p:pic>
        <p:nvPicPr>
          <p:cNvPr id="4" name="Picture 3">
            <a:extLst>
              <a:ext uri="{FF2B5EF4-FFF2-40B4-BE49-F238E27FC236}">
                <a16:creationId xmlns:a16="http://schemas.microsoft.com/office/drawing/2014/main" id="{343D5E93-1CCF-4C61-9635-3E6DD5C4FC8E}"/>
              </a:ext>
            </a:extLst>
          </p:cNvPr>
          <p:cNvPicPr>
            <a:picLocks noChangeAspect="1"/>
          </p:cNvPicPr>
          <p:nvPr/>
        </p:nvPicPr>
        <p:blipFill>
          <a:blip r:embed="rId3"/>
          <a:stretch>
            <a:fillRect/>
          </a:stretch>
        </p:blipFill>
        <p:spPr>
          <a:xfrm>
            <a:off x="3198556" y="2035905"/>
            <a:ext cx="5794887" cy="4017576"/>
          </a:xfrm>
          <a:prstGeom prst="rect">
            <a:avLst/>
          </a:prstGeom>
        </p:spPr>
      </p:pic>
    </p:spTree>
    <p:extLst>
      <p:ext uri="{BB962C8B-B14F-4D97-AF65-F5344CB8AC3E}">
        <p14:creationId xmlns:p14="http://schemas.microsoft.com/office/powerpoint/2010/main" val="16781696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751C99-7192-4F50-8EF6-A95B3FE7765D}"/>
              </a:ext>
            </a:extLst>
          </p:cNvPr>
          <p:cNvSpPr>
            <a:spLocks noGrp="1"/>
          </p:cNvSpPr>
          <p:nvPr>
            <p:ph type="title"/>
          </p:nvPr>
        </p:nvSpPr>
        <p:spPr>
          <a:xfrm>
            <a:off x="1450392" y="2904382"/>
            <a:ext cx="9291215" cy="1049235"/>
          </a:xfrm>
        </p:spPr>
        <p:txBody>
          <a:bodyPr>
            <a:normAutofit fontScale="90000"/>
          </a:bodyPr>
          <a:lstStyle/>
          <a:p>
            <a:r>
              <a:rPr lang="en-US" sz="5400" dirty="0"/>
              <a:t>The Long Way (Dependency Service)</a:t>
            </a:r>
          </a:p>
        </p:txBody>
      </p:sp>
    </p:spTree>
    <p:extLst>
      <p:ext uri="{BB962C8B-B14F-4D97-AF65-F5344CB8AC3E}">
        <p14:creationId xmlns:p14="http://schemas.microsoft.com/office/powerpoint/2010/main" val="23166447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EE4216-0892-4CB2-8FAA-C970D500B3D9}"/>
              </a:ext>
            </a:extLst>
          </p:cNvPr>
          <p:cNvSpPr>
            <a:spLocks noGrp="1"/>
          </p:cNvSpPr>
          <p:nvPr>
            <p:ph type="title"/>
          </p:nvPr>
        </p:nvSpPr>
        <p:spPr/>
        <p:txBody>
          <a:bodyPr>
            <a:normAutofit fontScale="90000"/>
          </a:bodyPr>
          <a:lstStyle/>
          <a:p>
            <a:r>
              <a:rPr lang="en-US" sz="2200" dirty="0"/>
              <a:t>Steps To Building Cross-Platform APIs With Dependency Service:</a:t>
            </a:r>
            <a:br>
              <a:rPr lang="en-US" dirty="0"/>
            </a:br>
            <a:r>
              <a:rPr lang="en-US" dirty="0"/>
              <a:t>Define Interface</a:t>
            </a:r>
          </a:p>
        </p:txBody>
      </p:sp>
      <p:pic>
        <p:nvPicPr>
          <p:cNvPr id="4" name="Picture 3">
            <a:extLst>
              <a:ext uri="{FF2B5EF4-FFF2-40B4-BE49-F238E27FC236}">
                <a16:creationId xmlns:a16="http://schemas.microsoft.com/office/drawing/2014/main" id="{DA447622-4BCF-4704-9352-F8EAAFF5F1E6}"/>
              </a:ext>
            </a:extLst>
          </p:cNvPr>
          <p:cNvPicPr>
            <a:picLocks noChangeAspect="1"/>
          </p:cNvPicPr>
          <p:nvPr/>
        </p:nvPicPr>
        <p:blipFill>
          <a:blip r:embed="rId3"/>
          <a:stretch>
            <a:fillRect/>
          </a:stretch>
        </p:blipFill>
        <p:spPr>
          <a:xfrm>
            <a:off x="2482345" y="1853754"/>
            <a:ext cx="7227310" cy="3473793"/>
          </a:xfrm>
          <a:prstGeom prst="rect">
            <a:avLst/>
          </a:prstGeom>
        </p:spPr>
      </p:pic>
    </p:spTree>
    <p:extLst>
      <p:ext uri="{BB962C8B-B14F-4D97-AF65-F5344CB8AC3E}">
        <p14:creationId xmlns:p14="http://schemas.microsoft.com/office/powerpoint/2010/main" val="23932435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EE4216-0892-4CB2-8FAA-C970D500B3D9}"/>
              </a:ext>
            </a:extLst>
          </p:cNvPr>
          <p:cNvSpPr>
            <a:spLocks noGrp="1"/>
          </p:cNvSpPr>
          <p:nvPr>
            <p:ph type="title"/>
          </p:nvPr>
        </p:nvSpPr>
        <p:spPr/>
        <p:txBody>
          <a:bodyPr>
            <a:normAutofit fontScale="90000"/>
          </a:bodyPr>
          <a:lstStyle/>
          <a:p>
            <a:r>
              <a:rPr lang="en-US" sz="2200" dirty="0"/>
              <a:t>Steps To Building Cross-Platform APIs With Dependency Service:</a:t>
            </a:r>
            <a:br>
              <a:rPr lang="en-US" dirty="0"/>
            </a:br>
            <a:r>
              <a:rPr lang="en-US" dirty="0"/>
              <a:t>Implement Interface On Platforms</a:t>
            </a:r>
          </a:p>
        </p:txBody>
      </p:sp>
      <p:pic>
        <p:nvPicPr>
          <p:cNvPr id="5" name="Picture 4">
            <a:extLst>
              <a:ext uri="{FF2B5EF4-FFF2-40B4-BE49-F238E27FC236}">
                <a16:creationId xmlns:a16="http://schemas.microsoft.com/office/drawing/2014/main" id="{171A7F2A-8B8F-4030-8804-A02D7E649F7A}"/>
              </a:ext>
            </a:extLst>
          </p:cNvPr>
          <p:cNvPicPr>
            <a:picLocks noChangeAspect="1"/>
          </p:cNvPicPr>
          <p:nvPr/>
        </p:nvPicPr>
        <p:blipFill>
          <a:blip r:embed="rId3"/>
          <a:stretch>
            <a:fillRect/>
          </a:stretch>
        </p:blipFill>
        <p:spPr>
          <a:xfrm>
            <a:off x="348569" y="1671612"/>
            <a:ext cx="5492330" cy="3514777"/>
          </a:xfrm>
          <a:prstGeom prst="rect">
            <a:avLst/>
          </a:prstGeom>
        </p:spPr>
      </p:pic>
      <p:pic>
        <p:nvPicPr>
          <p:cNvPr id="6" name="Picture 5">
            <a:extLst>
              <a:ext uri="{FF2B5EF4-FFF2-40B4-BE49-F238E27FC236}">
                <a16:creationId xmlns:a16="http://schemas.microsoft.com/office/drawing/2014/main" id="{05D53D6F-9CC9-4B31-A159-788A9281590B}"/>
              </a:ext>
            </a:extLst>
          </p:cNvPr>
          <p:cNvPicPr>
            <a:picLocks noChangeAspect="1"/>
          </p:cNvPicPr>
          <p:nvPr/>
        </p:nvPicPr>
        <p:blipFill>
          <a:blip r:embed="rId4"/>
          <a:stretch>
            <a:fillRect/>
          </a:stretch>
        </p:blipFill>
        <p:spPr>
          <a:xfrm>
            <a:off x="5951011" y="1671612"/>
            <a:ext cx="5892420" cy="3514777"/>
          </a:xfrm>
          <a:prstGeom prst="rect">
            <a:avLst/>
          </a:prstGeom>
        </p:spPr>
      </p:pic>
    </p:spTree>
    <p:extLst>
      <p:ext uri="{BB962C8B-B14F-4D97-AF65-F5344CB8AC3E}">
        <p14:creationId xmlns:p14="http://schemas.microsoft.com/office/powerpoint/2010/main" val="2217317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EE4216-0892-4CB2-8FAA-C970D500B3D9}"/>
              </a:ext>
            </a:extLst>
          </p:cNvPr>
          <p:cNvSpPr>
            <a:spLocks noGrp="1"/>
          </p:cNvSpPr>
          <p:nvPr>
            <p:ph type="title"/>
          </p:nvPr>
        </p:nvSpPr>
        <p:spPr/>
        <p:txBody>
          <a:bodyPr>
            <a:normAutofit fontScale="90000"/>
          </a:bodyPr>
          <a:lstStyle/>
          <a:p>
            <a:r>
              <a:rPr lang="en-US" sz="2200" dirty="0"/>
              <a:t>Steps To Building Cross-Platform APIs With Dependency Service:</a:t>
            </a:r>
            <a:br>
              <a:rPr lang="en-US" dirty="0"/>
            </a:br>
            <a:r>
              <a:rPr lang="en-US" dirty="0"/>
              <a:t>Resolve Interface Using Dependency Service</a:t>
            </a:r>
          </a:p>
        </p:txBody>
      </p:sp>
      <p:pic>
        <p:nvPicPr>
          <p:cNvPr id="7" name="Picture 6">
            <a:extLst>
              <a:ext uri="{FF2B5EF4-FFF2-40B4-BE49-F238E27FC236}">
                <a16:creationId xmlns:a16="http://schemas.microsoft.com/office/drawing/2014/main" id="{605D391B-50C0-4D26-ABD4-B7477445FEDC}"/>
              </a:ext>
            </a:extLst>
          </p:cNvPr>
          <p:cNvPicPr>
            <a:picLocks noChangeAspect="1"/>
          </p:cNvPicPr>
          <p:nvPr/>
        </p:nvPicPr>
        <p:blipFill>
          <a:blip r:embed="rId3"/>
          <a:stretch>
            <a:fillRect/>
          </a:stretch>
        </p:blipFill>
        <p:spPr>
          <a:xfrm>
            <a:off x="1333938" y="2318675"/>
            <a:ext cx="9524125" cy="2220651"/>
          </a:xfrm>
          <a:prstGeom prst="rect">
            <a:avLst/>
          </a:prstGeom>
        </p:spPr>
      </p:pic>
    </p:spTree>
    <p:extLst>
      <p:ext uri="{BB962C8B-B14F-4D97-AF65-F5344CB8AC3E}">
        <p14:creationId xmlns:p14="http://schemas.microsoft.com/office/powerpoint/2010/main" val="6331398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751C99-7192-4F50-8EF6-A95B3FE7765D}"/>
              </a:ext>
            </a:extLst>
          </p:cNvPr>
          <p:cNvSpPr>
            <a:spLocks noGrp="1"/>
          </p:cNvSpPr>
          <p:nvPr>
            <p:ph type="title"/>
          </p:nvPr>
        </p:nvSpPr>
        <p:spPr>
          <a:xfrm>
            <a:off x="1450392" y="2904382"/>
            <a:ext cx="9291215" cy="1049235"/>
          </a:xfrm>
        </p:spPr>
        <p:txBody>
          <a:bodyPr>
            <a:normAutofit/>
          </a:bodyPr>
          <a:lstStyle/>
          <a:p>
            <a:r>
              <a:rPr lang="en-US" sz="5400" dirty="0" err="1"/>
              <a:t>Xamarin.Essentials</a:t>
            </a:r>
            <a:endParaRPr lang="en-US" sz="5400" dirty="0"/>
          </a:p>
        </p:txBody>
      </p:sp>
    </p:spTree>
    <p:extLst>
      <p:ext uri="{BB962C8B-B14F-4D97-AF65-F5344CB8AC3E}">
        <p14:creationId xmlns:p14="http://schemas.microsoft.com/office/powerpoint/2010/main" val="195082678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B7D4CF-E8CD-484B-B7FA-894C2D116DC3}"/>
              </a:ext>
            </a:extLst>
          </p:cNvPr>
          <p:cNvSpPr>
            <a:spLocks noGrp="1"/>
          </p:cNvSpPr>
          <p:nvPr>
            <p:ph type="title"/>
          </p:nvPr>
        </p:nvSpPr>
        <p:spPr>
          <a:xfrm>
            <a:off x="1451579" y="804519"/>
            <a:ext cx="9291215" cy="1049235"/>
          </a:xfrm>
        </p:spPr>
        <p:txBody>
          <a:bodyPr/>
          <a:lstStyle/>
          <a:p>
            <a:r>
              <a:rPr lang="en-US" dirty="0"/>
              <a:t>Add Xamarin Essentials </a:t>
            </a:r>
            <a:r>
              <a:rPr lang="en-US" dirty="0" err="1"/>
              <a:t>Nuget</a:t>
            </a:r>
            <a:r>
              <a:rPr lang="en-US" dirty="0"/>
              <a:t> Package</a:t>
            </a:r>
          </a:p>
        </p:txBody>
      </p:sp>
      <p:sp>
        <p:nvSpPr>
          <p:cNvPr id="4" name="Content Placeholder 7">
            <a:extLst>
              <a:ext uri="{FF2B5EF4-FFF2-40B4-BE49-F238E27FC236}">
                <a16:creationId xmlns:a16="http://schemas.microsoft.com/office/drawing/2014/main" id="{1D7B7B82-94BC-4636-95A4-C9E930293454}"/>
              </a:ext>
            </a:extLst>
          </p:cNvPr>
          <p:cNvSpPr>
            <a:spLocks noGrp="1"/>
          </p:cNvSpPr>
          <p:nvPr>
            <p:ph idx="1"/>
          </p:nvPr>
        </p:nvSpPr>
        <p:spPr>
          <a:xfrm>
            <a:off x="607364" y="1639965"/>
            <a:ext cx="2643552" cy="4500154"/>
          </a:xfrm>
        </p:spPr>
        <p:txBody>
          <a:bodyPr>
            <a:normAutofit fontScale="92500" lnSpcReduction="10000"/>
          </a:bodyPr>
          <a:lstStyle/>
          <a:p>
            <a:r>
              <a:rPr lang="en-US" dirty="0"/>
              <a:t>Accelerometer</a:t>
            </a:r>
          </a:p>
          <a:p>
            <a:r>
              <a:rPr lang="en-US" dirty="0"/>
              <a:t>App Information</a:t>
            </a:r>
          </a:p>
          <a:p>
            <a:r>
              <a:rPr lang="en-US" dirty="0"/>
              <a:t>Barometer</a:t>
            </a:r>
          </a:p>
          <a:p>
            <a:r>
              <a:rPr lang="en-US" dirty="0"/>
              <a:t>Battery</a:t>
            </a:r>
          </a:p>
          <a:p>
            <a:r>
              <a:rPr lang="en-US" dirty="0"/>
              <a:t>Clipboard</a:t>
            </a:r>
          </a:p>
          <a:p>
            <a:r>
              <a:rPr lang="en-US" dirty="0"/>
              <a:t>Compass</a:t>
            </a:r>
          </a:p>
          <a:p>
            <a:r>
              <a:rPr lang="en-US" dirty="0"/>
              <a:t>Connectivity</a:t>
            </a:r>
          </a:p>
          <a:p>
            <a:r>
              <a:rPr lang="en-US" dirty="0"/>
              <a:t>Data Transfer</a:t>
            </a:r>
          </a:p>
          <a:p>
            <a:r>
              <a:rPr lang="en-US" dirty="0"/>
              <a:t>Device Display Information</a:t>
            </a:r>
          </a:p>
        </p:txBody>
      </p:sp>
      <p:sp>
        <p:nvSpPr>
          <p:cNvPr id="5" name="Content Placeholder 7">
            <a:extLst>
              <a:ext uri="{FF2B5EF4-FFF2-40B4-BE49-F238E27FC236}">
                <a16:creationId xmlns:a16="http://schemas.microsoft.com/office/drawing/2014/main" id="{ECC8D3FE-16B9-4B37-93BC-844DB2D7A861}"/>
              </a:ext>
            </a:extLst>
          </p:cNvPr>
          <p:cNvSpPr txBox="1">
            <a:spLocks/>
          </p:cNvSpPr>
          <p:nvPr/>
        </p:nvSpPr>
        <p:spPr>
          <a:xfrm>
            <a:off x="3321041" y="1799985"/>
            <a:ext cx="2643552" cy="4500154"/>
          </a:xfrm>
          <a:prstGeom prst="rect">
            <a:avLst/>
          </a:prstGeom>
        </p:spPr>
        <p:txBody>
          <a:bodyPr vert="horz" lIns="91440" tIns="45720" rIns="91440" bIns="45720" rtlCol="0" anchor="ctr">
            <a:normAutofit fontScale="92500" lnSpcReduction="10000"/>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r>
              <a:rPr lang="en-US" dirty="0"/>
              <a:t>Device Information</a:t>
            </a:r>
          </a:p>
          <a:p>
            <a:r>
              <a:rPr lang="en-US" dirty="0"/>
              <a:t>Email</a:t>
            </a:r>
          </a:p>
          <a:p>
            <a:r>
              <a:rPr lang="en-US" dirty="0"/>
              <a:t>File System Helpers</a:t>
            </a:r>
          </a:p>
          <a:p>
            <a:r>
              <a:rPr lang="en-US" dirty="0"/>
              <a:t>Flashlight</a:t>
            </a:r>
          </a:p>
          <a:p>
            <a:r>
              <a:rPr lang="en-US" dirty="0"/>
              <a:t>Geocoding</a:t>
            </a:r>
          </a:p>
          <a:p>
            <a:r>
              <a:rPr lang="en-US" dirty="0"/>
              <a:t>Geolocation</a:t>
            </a:r>
          </a:p>
          <a:p>
            <a:r>
              <a:rPr lang="en-US" dirty="0"/>
              <a:t>Gyroscope</a:t>
            </a:r>
          </a:p>
          <a:p>
            <a:r>
              <a:rPr lang="en-US" dirty="0"/>
              <a:t>Launcher</a:t>
            </a:r>
          </a:p>
          <a:p>
            <a:endParaRPr lang="en-US" dirty="0"/>
          </a:p>
        </p:txBody>
      </p:sp>
      <p:sp>
        <p:nvSpPr>
          <p:cNvPr id="6" name="Content Placeholder 7">
            <a:extLst>
              <a:ext uri="{FF2B5EF4-FFF2-40B4-BE49-F238E27FC236}">
                <a16:creationId xmlns:a16="http://schemas.microsoft.com/office/drawing/2014/main" id="{4E0E5656-4CCC-4023-AF3E-2711811D8EDD}"/>
              </a:ext>
            </a:extLst>
          </p:cNvPr>
          <p:cNvSpPr txBox="1">
            <a:spLocks/>
          </p:cNvSpPr>
          <p:nvPr/>
        </p:nvSpPr>
        <p:spPr>
          <a:xfrm>
            <a:off x="5824342" y="1639965"/>
            <a:ext cx="2643552" cy="4500154"/>
          </a:xfrm>
          <a:prstGeom prst="rect">
            <a:avLst/>
          </a:prstGeom>
        </p:spPr>
        <p:txBody>
          <a:bodyPr vert="horz" lIns="91440" tIns="45720" rIns="91440" bIns="45720" rtlCol="0" anchor="ctr">
            <a:normAutofit fontScale="92500" lnSpcReduction="10000"/>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r>
              <a:rPr lang="en-US" dirty="0"/>
              <a:t>Magnetometer</a:t>
            </a:r>
          </a:p>
          <a:p>
            <a:r>
              <a:rPr lang="en-US" dirty="0"/>
              <a:t>Main Thread</a:t>
            </a:r>
          </a:p>
          <a:p>
            <a:r>
              <a:rPr lang="en-US" dirty="0"/>
              <a:t>Map</a:t>
            </a:r>
          </a:p>
          <a:p>
            <a:r>
              <a:rPr lang="en-US" dirty="0"/>
              <a:t>Open Browser</a:t>
            </a:r>
          </a:p>
          <a:p>
            <a:r>
              <a:rPr lang="en-US" dirty="0"/>
              <a:t>Orientation Sensor</a:t>
            </a:r>
          </a:p>
          <a:p>
            <a:r>
              <a:rPr lang="en-US" dirty="0"/>
              <a:t>Phone Dialer</a:t>
            </a:r>
          </a:p>
          <a:p>
            <a:r>
              <a:rPr lang="en-US" dirty="0"/>
              <a:t>Power</a:t>
            </a:r>
          </a:p>
          <a:p>
            <a:r>
              <a:rPr lang="en-US" dirty="0"/>
              <a:t>Preferences</a:t>
            </a:r>
          </a:p>
          <a:p>
            <a:r>
              <a:rPr lang="en-US" dirty="0"/>
              <a:t>Screen Lock</a:t>
            </a:r>
          </a:p>
        </p:txBody>
      </p:sp>
      <p:sp>
        <p:nvSpPr>
          <p:cNvPr id="7" name="Content Placeholder 7">
            <a:extLst>
              <a:ext uri="{FF2B5EF4-FFF2-40B4-BE49-F238E27FC236}">
                <a16:creationId xmlns:a16="http://schemas.microsoft.com/office/drawing/2014/main" id="{F1E1177F-AE4E-44EE-826C-097BFDB5E84D}"/>
              </a:ext>
            </a:extLst>
          </p:cNvPr>
          <p:cNvSpPr txBox="1">
            <a:spLocks/>
          </p:cNvSpPr>
          <p:nvPr/>
        </p:nvSpPr>
        <p:spPr>
          <a:xfrm>
            <a:off x="8327642" y="1639965"/>
            <a:ext cx="3398193" cy="3018865"/>
          </a:xfrm>
          <a:prstGeom prst="rect">
            <a:avLst/>
          </a:prstGeom>
        </p:spPr>
        <p:txBody>
          <a:bodyPr vert="horz" lIns="91440" tIns="45720" rIns="91440" bIns="45720" rtlCol="0" anchor="ctr">
            <a:normAutofit lnSpcReduction="10000"/>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r>
              <a:rPr lang="en-US" dirty="0"/>
              <a:t>Secure Storage</a:t>
            </a:r>
          </a:p>
          <a:p>
            <a:r>
              <a:rPr lang="en-US" dirty="0"/>
              <a:t>SMS</a:t>
            </a:r>
          </a:p>
          <a:p>
            <a:r>
              <a:rPr lang="en-US" dirty="0"/>
              <a:t>Text-to-Speech</a:t>
            </a:r>
          </a:p>
          <a:p>
            <a:r>
              <a:rPr lang="en-US" dirty="0"/>
              <a:t>Version Tracking</a:t>
            </a:r>
          </a:p>
          <a:p>
            <a:r>
              <a:rPr lang="en-US" dirty="0"/>
              <a:t>Vibrate</a:t>
            </a:r>
          </a:p>
          <a:p>
            <a:r>
              <a:rPr lang="en-US" dirty="0"/>
              <a:t>Troubleshooting</a:t>
            </a:r>
          </a:p>
        </p:txBody>
      </p:sp>
    </p:spTree>
    <p:extLst>
      <p:ext uri="{BB962C8B-B14F-4D97-AF65-F5344CB8AC3E}">
        <p14:creationId xmlns:p14="http://schemas.microsoft.com/office/powerpoint/2010/main" val="37347519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751C99-7192-4F50-8EF6-A95B3FE7765D}"/>
              </a:ext>
            </a:extLst>
          </p:cNvPr>
          <p:cNvSpPr>
            <a:spLocks noGrp="1"/>
          </p:cNvSpPr>
          <p:nvPr>
            <p:ph type="title"/>
          </p:nvPr>
        </p:nvSpPr>
        <p:spPr>
          <a:xfrm>
            <a:off x="1450392" y="2904382"/>
            <a:ext cx="9291215" cy="1049235"/>
          </a:xfrm>
        </p:spPr>
        <p:txBody>
          <a:bodyPr>
            <a:normAutofit/>
          </a:bodyPr>
          <a:lstStyle/>
          <a:p>
            <a:r>
              <a:rPr lang="en-US" sz="5400" dirty="0"/>
              <a:t>What is Xamarin?</a:t>
            </a:r>
          </a:p>
        </p:txBody>
      </p:sp>
    </p:spTree>
    <p:extLst>
      <p:ext uri="{BB962C8B-B14F-4D97-AF65-F5344CB8AC3E}">
        <p14:creationId xmlns:p14="http://schemas.microsoft.com/office/powerpoint/2010/main" val="369995770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2E2FB9-5165-4FD0-A6D8-C4F2D3CA5E4D}"/>
              </a:ext>
            </a:extLst>
          </p:cNvPr>
          <p:cNvSpPr>
            <a:spLocks noGrp="1"/>
          </p:cNvSpPr>
          <p:nvPr>
            <p:ph type="title"/>
          </p:nvPr>
        </p:nvSpPr>
        <p:spPr/>
        <p:txBody>
          <a:bodyPr/>
          <a:lstStyle/>
          <a:p>
            <a:r>
              <a:rPr lang="en-US" dirty="0" err="1"/>
              <a:t>Xamrin</a:t>
            </a:r>
            <a:r>
              <a:rPr lang="en-US" dirty="0"/>
              <a:t> Essentials Benefits</a:t>
            </a:r>
          </a:p>
        </p:txBody>
      </p:sp>
      <p:sp>
        <p:nvSpPr>
          <p:cNvPr id="3" name="Content Placeholder 2">
            <a:extLst>
              <a:ext uri="{FF2B5EF4-FFF2-40B4-BE49-F238E27FC236}">
                <a16:creationId xmlns:a16="http://schemas.microsoft.com/office/drawing/2014/main" id="{9A7FFD67-2945-4AB1-AC12-2081D106B189}"/>
              </a:ext>
            </a:extLst>
          </p:cNvPr>
          <p:cNvSpPr>
            <a:spLocks noGrp="1"/>
          </p:cNvSpPr>
          <p:nvPr>
            <p:ph idx="1"/>
          </p:nvPr>
        </p:nvSpPr>
        <p:spPr/>
        <p:txBody>
          <a:bodyPr/>
          <a:lstStyle/>
          <a:p>
            <a:r>
              <a:rPr lang="en-US" dirty="0"/>
              <a:t>Access to common dependencies without manual resolutions</a:t>
            </a:r>
          </a:p>
          <a:p>
            <a:r>
              <a:rPr lang="en-US" dirty="0"/>
              <a:t>Supported by Microsoft</a:t>
            </a:r>
          </a:p>
          <a:p>
            <a:r>
              <a:rPr lang="en-US" dirty="0"/>
              <a:t>Less testing effort</a:t>
            </a:r>
          </a:p>
          <a:p>
            <a:r>
              <a:rPr lang="en-US" dirty="0"/>
              <a:t>Less application maintenance</a:t>
            </a:r>
          </a:p>
          <a:p>
            <a:r>
              <a:rPr lang="en-US" dirty="0"/>
              <a:t>Less reliance on 3</a:t>
            </a:r>
            <a:r>
              <a:rPr lang="en-US" baseline="30000" dirty="0"/>
              <a:t>rd</a:t>
            </a:r>
            <a:r>
              <a:rPr lang="en-US" dirty="0"/>
              <a:t> party </a:t>
            </a:r>
            <a:r>
              <a:rPr lang="en-US" dirty="0" err="1"/>
              <a:t>Nuget</a:t>
            </a:r>
            <a:r>
              <a:rPr lang="en-US" dirty="0"/>
              <a:t> packages</a:t>
            </a:r>
          </a:p>
          <a:p>
            <a:endParaRPr lang="en-US" dirty="0"/>
          </a:p>
        </p:txBody>
      </p:sp>
    </p:spTree>
    <p:extLst>
      <p:ext uri="{BB962C8B-B14F-4D97-AF65-F5344CB8AC3E}">
        <p14:creationId xmlns:p14="http://schemas.microsoft.com/office/powerpoint/2010/main" val="107908949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837944-B47C-4BD3-9D05-2C90D7F417C5}"/>
              </a:ext>
            </a:extLst>
          </p:cNvPr>
          <p:cNvSpPr>
            <a:spLocks noGrp="1"/>
          </p:cNvSpPr>
          <p:nvPr>
            <p:ph type="title"/>
          </p:nvPr>
        </p:nvSpPr>
        <p:spPr/>
        <p:txBody>
          <a:bodyPr/>
          <a:lstStyle/>
          <a:p>
            <a:r>
              <a:rPr lang="en-US" dirty="0"/>
              <a:t>Add Xamarin Essentials </a:t>
            </a:r>
            <a:r>
              <a:rPr lang="en-US" dirty="0" err="1"/>
              <a:t>Nuget</a:t>
            </a:r>
            <a:r>
              <a:rPr lang="en-US" dirty="0"/>
              <a:t> Package</a:t>
            </a:r>
          </a:p>
        </p:txBody>
      </p:sp>
      <p:pic>
        <p:nvPicPr>
          <p:cNvPr id="4" name="Picture 3">
            <a:extLst>
              <a:ext uri="{FF2B5EF4-FFF2-40B4-BE49-F238E27FC236}">
                <a16:creationId xmlns:a16="http://schemas.microsoft.com/office/drawing/2014/main" id="{BC60A23A-3414-439C-8E72-C2E4F4D7F508}"/>
              </a:ext>
            </a:extLst>
          </p:cNvPr>
          <p:cNvPicPr>
            <a:picLocks noChangeAspect="1"/>
          </p:cNvPicPr>
          <p:nvPr/>
        </p:nvPicPr>
        <p:blipFill>
          <a:blip r:embed="rId3"/>
          <a:stretch>
            <a:fillRect/>
          </a:stretch>
        </p:blipFill>
        <p:spPr>
          <a:xfrm>
            <a:off x="3095777" y="1804803"/>
            <a:ext cx="6000445" cy="4761486"/>
          </a:xfrm>
          <a:prstGeom prst="rect">
            <a:avLst/>
          </a:prstGeom>
        </p:spPr>
      </p:pic>
    </p:spTree>
    <p:extLst>
      <p:ext uri="{BB962C8B-B14F-4D97-AF65-F5344CB8AC3E}">
        <p14:creationId xmlns:p14="http://schemas.microsoft.com/office/powerpoint/2010/main" val="347173318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BACC56-25B2-4D8E-859A-7419096CAC2A}"/>
              </a:ext>
            </a:extLst>
          </p:cNvPr>
          <p:cNvSpPr>
            <a:spLocks noGrp="1"/>
          </p:cNvSpPr>
          <p:nvPr>
            <p:ph type="title"/>
          </p:nvPr>
        </p:nvSpPr>
        <p:spPr/>
        <p:txBody>
          <a:bodyPr/>
          <a:lstStyle/>
          <a:p>
            <a:r>
              <a:rPr lang="en-US" dirty="0"/>
              <a:t>Initialize Android </a:t>
            </a:r>
            <a:r>
              <a:rPr lang="en-US" dirty="0" err="1"/>
              <a:t>Xamarin.Essentials</a:t>
            </a:r>
            <a:endParaRPr lang="en-US" dirty="0"/>
          </a:p>
        </p:txBody>
      </p:sp>
      <p:pic>
        <p:nvPicPr>
          <p:cNvPr id="5" name="Picture 4">
            <a:extLst>
              <a:ext uri="{FF2B5EF4-FFF2-40B4-BE49-F238E27FC236}">
                <a16:creationId xmlns:a16="http://schemas.microsoft.com/office/drawing/2014/main" id="{E637CB4C-767B-454B-A9B1-7950B78DF0F0}"/>
              </a:ext>
            </a:extLst>
          </p:cNvPr>
          <p:cNvPicPr>
            <a:picLocks noChangeAspect="1"/>
          </p:cNvPicPr>
          <p:nvPr/>
        </p:nvPicPr>
        <p:blipFill>
          <a:blip r:embed="rId3"/>
          <a:stretch>
            <a:fillRect/>
          </a:stretch>
        </p:blipFill>
        <p:spPr>
          <a:xfrm>
            <a:off x="2014859" y="1733492"/>
            <a:ext cx="8162282" cy="4437314"/>
          </a:xfrm>
          <a:prstGeom prst="rect">
            <a:avLst/>
          </a:prstGeom>
        </p:spPr>
      </p:pic>
      <p:sp>
        <p:nvSpPr>
          <p:cNvPr id="6" name="Rectangle 5">
            <a:extLst>
              <a:ext uri="{FF2B5EF4-FFF2-40B4-BE49-F238E27FC236}">
                <a16:creationId xmlns:a16="http://schemas.microsoft.com/office/drawing/2014/main" id="{62F6346F-9BAA-4266-8157-9706ABA719AE}"/>
              </a:ext>
            </a:extLst>
          </p:cNvPr>
          <p:cNvSpPr/>
          <p:nvPr/>
        </p:nvSpPr>
        <p:spPr>
          <a:xfrm>
            <a:off x="2591735" y="3304182"/>
            <a:ext cx="4611269" cy="207563"/>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63F3DCDE-DCBF-4EEB-9021-E1B128AC8CDE}"/>
              </a:ext>
            </a:extLst>
          </p:cNvPr>
          <p:cNvSpPr/>
          <p:nvPr/>
        </p:nvSpPr>
        <p:spPr>
          <a:xfrm>
            <a:off x="2205593" y="4336936"/>
            <a:ext cx="7723781" cy="1716545"/>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4129474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B4E442-C71F-46F6-BFDA-1232DE1E67D5}"/>
              </a:ext>
            </a:extLst>
          </p:cNvPr>
          <p:cNvSpPr>
            <a:spLocks noGrp="1"/>
          </p:cNvSpPr>
          <p:nvPr>
            <p:ph type="title"/>
          </p:nvPr>
        </p:nvSpPr>
        <p:spPr/>
        <p:txBody>
          <a:bodyPr/>
          <a:lstStyle/>
          <a:p>
            <a:r>
              <a:rPr lang="en-US" dirty="0"/>
              <a:t>Views And View Models</a:t>
            </a:r>
          </a:p>
        </p:txBody>
      </p:sp>
      <p:pic>
        <p:nvPicPr>
          <p:cNvPr id="5" name="Picture 4">
            <a:extLst>
              <a:ext uri="{FF2B5EF4-FFF2-40B4-BE49-F238E27FC236}">
                <a16:creationId xmlns:a16="http://schemas.microsoft.com/office/drawing/2014/main" id="{4774E026-6737-4AF5-BDF8-ED52F9ADD1A1}"/>
              </a:ext>
            </a:extLst>
          </p:cNvPr>
          <p:cNvPicPr>
            <a:picLocks noChangeAspect="1"/>
          </p:cNvPicPr>
          <p:nvPr/>
        </p:nvPicPr>
        <p:blipFill>
          <a:blip r:embed="rId3"/>
          <a:stretch>
            <a:fillRect/>
          </a:stretch>
        </p:blipFill>
        <p:spPr>
          <a:xfrm>
            <a:off x="7361582" y="2303935"/>
            <a:ext cx="2771611" cy="3247222"/>
          </a:xfrm>
          <a:prstGeom prst="rect">
            <a:avLst/>
          </a:prstGeom>
          <a:ln>
            <a:noFill/>
          </a:ln>
          <a:effectLst>
            <a:outerShdw blurRad="190500" algn="tl" rotWithShape="0">
              <a:srgbClr val="000000">
                <a:alpha val="70000"/>
              </a:srgbClr>
            </a:outerShdw>
          </a:effectLst>
        </p:spPr>
      </p:pic>
      <p:pic>
        <p:nvPicPr>
          <p:cNvPr id="7" name="Picture 6">
            <a:extLst>
              <a:ext uri="{FF2B5EF4-FFF2-40B4-BE49-F238E27FC236}">
                <a16:creationId xmlns:a16="http://schemas.microsoft.com/office/drawing/2014/main" id="{A998785B-2CFA-4165-B015-1CCED0D91A01}"/>
              </a:ext>
            </a:extLst>
          </p:cNvPr>
          <p:cNvPicPr>
            <a:picLocks noChangeAspect="1"/>
          </p:cNvPicPr>
          <p:nvPr/>
        </p:nvPicPr>
        <p:blipFill>
          <a:blip r:embed="rId4"/>
          <a:stretch>
            <a:fillRect/>
          </a:stretch>
        </p:blipFill>
        <p:spPr>
          <a:xfrm>
            <a:off x="2277467" y="2303935"/>
            <a:ext cx="4892504" cy="3261248"/>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16595876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76286F-85F5-4786-AD98-6173511FAD20}"/>
              </a:ext>
            </a:extLst>
          </p:cNvPr>
          <p:cNvSpPr>
            <a:spLocks noGrp="1"/>
          </p:cNvSpPr>
          <p:nvPr>
            <p:ph type="title"/>
          </p:nvPr>
        </p:nvSpPr>
        <p:spPr/>
        <p:txBody>
          <a:bodyPr/>
          <a:lstStyle/>
          <a:p>
            <a:r>
              <a:rPr lang="en-US" dirty="0"/>
              <a:t>The View Model</a:t>
            </a:r>
          </a:p>
        </p:txBody>
      </p:sp>
      <p:sp>
        <p:nvSpPr>
          <p:cNvPr id="3" name="Content Placeholder 2">
            <a:extLst>
              <a:ext uri="{FF2B5EF4-FFF2-40B4-BE49-F238E27FC236}">
                <a16:creationId xmlns:a16="http://schemas.microsoft.com/office/drawing/2014/main" id="{5D6666FF-C34E-4052-957B-B77BA45A1E1B}"/>
              </a:ext>
            </a:extLst>
          </p:cNvPr>
          <p:cNvSpPr>
            <a:spLocks noGrp="1"/>
          </p:cNvSpPr>
          <p:nvPr>
            <p:ph idx="1"/>
          </p:nvPr>
        </p:nvSpPr>
        <p:spPr>
          <a:xfrm>
            <a:off x="1451580" y="2015732"/>
            <a:ext cx="4956148" cy="3450613"/>
          </a:xfrm>
        </p:spPr>
        <p:txBody>
          <a:bodyPr/>
          <a:lstStyle/>
          <a:p>
            <a:r>
              <a:rPr lang="en-US" dirty="0"/>
              <a:t>Exposes data for the UI to display</a:t>
            </a:r>
          </a:p>
          <a:p>
            <a:r>
              <a:rPr lang="en-US" dirty="0"/>
              <a:t>Responsible for handling UI input</a:t>
            </a:r>
          </a:p>
          <a:p>
            <a:pPr lvl="1"/>
            <a:r>
              <a:rPr lang="en-US" dirty="0"/>
              <a:t>Exposes commands that can be bound</a:t>
            </a:r>
          </a:p>
          <a:p>
            <a:r>
              <a:rPr lang="en-US" dirty="0"/>
              <a:t>Overall, creates a “model” of what is shown to user</a:t>
            </a:r>
          </a:p>
        </p:txBody>
      </p:sp>
      <p:pic>
        <p:nvPicPr>
          <p:cNvPr id="4" name="Picture 3">
            <a:extLst>
              <a:ext uri="{FF2B5EF4-FFF2-40B4-BE49-F238E27FC236}">
                <a16:creationId xmlns:a16="http://schemas.microsoft.com/office/drawing/2014/main" id="{F19EAD6A-9E41-4C39-81C3-37C0A866ED89}"/>
              </a:ext>
            </a:extLst>
          </p:cNvPr>
          <p:cNvPicPr>
            <a:picLocks noChangeAspect="1"/>
          </p:cNvPicPr>
          <p:nvPr/>
        </p:nvPicPr>
        <p:blipFill>
          <a:blip r:embed="rId3"/>
          <a:stretch>
            <a:fillRect/>
          </a:stretch>
        </p:blipFill>
        <p:spPr>
          <a:xfrm>
            <a:off x="6617669" y="2015732"/>
            <a:ext cx="4892504" cy="3261248"/>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1516030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0467BB-5AEF-41B4-9CDA-9EE78592E973}"/>
              </a:ext>
            </a:extLst>
          </p:cNvPr>
          <p:cNvSpPr>
            <a:spLocks noGrp="1"/>
          </p:cNvSpPr>
          <p:nvPr>
            <p:ph type="title"/>
          </p:nvPr>
        </p:nvSpPr>
        <p:spPr/>
        <p:txBody>
          <a:bodyPr/>
          <a:lstStyle/>
          <a:p>
            <a:r>
              <a:rPr lang="en-US" dirty="0"/>
              <a:t>Base View Model</a:t>
            </a:r>
          </a:p>
        </p:txBody>
      </p:sp>
      <p:pic>
        <p:nvPicPr>
          <p:cNvPr id="6" name="Picture 5">
            <a:extLst>
              <a:ext uri="{FF2B5EF4-FFF2-40B4-BE49-F238E27FC236}">
                <a16:creationId xmlns:a16="http://schemas.microsoft.com/office/drawing/2014/main" id="{8EEA0289-D4D6-4985-A403-C791E46C71F9}"/>
              </a:ext>
            </a:extLst>
          </p:cNvPr>
          <p:cNvPicPr>
            <a:picLocks noChangeAspect="1"/>
          </p:cNvPicPr>
          <p:nvPr/>
        </p:nvPicPr>
        <p:blipFill>
          <a:blip r:embed="rId3"/>
          <a:stretch>
            <a:fillRect/>
          </a:stretch>
        </p:blipFill>
        <p:spPr>
          <a:xfrm>
            <a:off x="742189" y="1676400"/>
            <a:ext cx="10707622" cy="4207787"/>
          </a:xfrm>
          <a:prstGeom prst="rect">
            <a:avLst/>
          </a:prstGeom>
        </p:spPr>
      </p:pic>
    </p:spTree>
    <p:extLst>
      <p:ext uri="{BB962C8B-B14F-4D97-AF65-F5344CB8AC3E}">
        <p14:creationId xmlns:p14="http://schemas.microsoft.com/office/powerpoint/2010/main" val="217836948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76286F-85F5-4786-AD98-6173511FAD20}"/>
              </a:ext>
            </a:extLst>
          </p:cNvPr>
          <p:cNvSpPr>
            <a:spLocks noGrp="1"/>
          </p:cNvSpPr>
          <p:nvPr>
            <p:ph type="title"/>
          </p:nvPr>
        </p:nvSpPr>
        <p:spPr/>
        <p:txBody>
          <a:bodyPr/>
          <a:lstStyle/>
          <a:p>
            <a:r>
              <a:rPr lang="en-US" dirty="0"/>
              <a:t>The </a:t>
            </a:r>
            <a:r>
              <a:rPr lang="en-US" dirty="0" err="1"/>
              <a:t>VieW</a:t>
            </a:r>
            <a:endParaRPr lang="en-US" dirty="0"/>
          </a:p>
        </p:txBody>
      </p:sp>
      <p:sp>
        <p:nvSpPr>
          <p:cNvPr id="3" name="Content Placeholder 2">
            <a:extLst>
              <a:ext uri="{FF2B5EF4-FFF2-40B4-BE49-F238E27FC236}">
                <a16:creationId xmlns:a16="http://schemas.microsoft.com/office/drawing/2014/main" id="{5D6666FF-C34E-4052-957B-B77BA45A1E1B}"/>
              </a:ext>
            </a:extLst>
          </p:cNvPr>
          <p:cNvSpPr>
            <a:spLocks noGrp="1"/>
          </p:cNvSpPr>
          <p:nvPr>
            <p:ph idx="1"/>
          </p:nvPr>
        </p:nvSpPr>
        <p:spPr>
          <a:xfrm>
            <a:off x="1451579" y="2015732"/>
            <a:ext cx="6181673" cy="3450613"/>
          </a:xfrm>
        </p:spPr>
        <p:txBody>
          <a:bodyPr/>
          <a:lstStyle/>
          <a:p>
            <a:r>
              <a:rPr lang="en-US" dirty="0"/>
              <a:t>Utilizes the view model to display information to the user</a:t>
            </a:r>
          </a:p>
          <a:p>
            <a:r>
              <a:rPr lang="en-US" dirty="0"/>
              <a:t>Often utilizes</a:t>
            </a:r>
          </a:p>
          <a:p>
            <a:pPr lvl="1"/>
            <a:r>
              <a:rPr lang="en-US" dirty="0"/>
              <a:t>Behaviors</a:t>
            </a:r>
          </a:p>
          <a:p>
            <a:pPr lvl="2"/>
            <a:r>
              <a:rPr lang="en-US" dirty="0"/>
              <a:t>Example:  Phone number masking</a:t>
            </a:r>
          </a:p>
          <a:p>
            <a:pPr lvl="1"/>
            <a:r>
              <a:rPr lang="en-US" dirty="0"/>
              <a:t>Converters</a:t>
            </a:r>
          </a:p>
          <a:p>
            <a:pPr lvl="2"/>
            <a:r>
              <a:rPr lang="en-US" dirty="0"/>
              <a:t>Example: Converting priority to a color</a:t>
            </a:r>
          </a:p>
        </p:txBody>
      </p:sp>
      <p:pic>
        <p:nvPicPr>
          <p:cNvPr id="5" name="Picture 4">
            <a:extLst>
              <a:ext uri="{FF2B5EF4-FFF2-40B4-BE49-F238E27FC236}">
                <a16:creationId xmlns:a16="http://schemas.microsoft.com/office/drawing/2014/main" id="{5FEFD933-B7D2-43ED-B39E-331D2B06B001}"/>
              </a:ext>
            </a:extLst>
          </p:cNvPr>
          <p:cNvPicPr>
            <a:picLocks noChangeAspect="1"/>
          </p:cNvPicPr>
          <p:nvPr/>
        </p:nvPicPr>
        <p:blipFill>
          <a:blip r:embed="rId3"/>
          <a:stretch>
            <a:fillRect/>
          </a:stretch>
        </p:blipFill>
        <p:spPr>
          <a:xfrm>
            <a:off x="7931425" y="2015732"/>
            <a:ext cx="3107169" cy="3640362"/>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27745960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03D975-DBCD-4618-8E65-DFA050B0EDB8}"/>
              </a:ext>
            </a:extLst>
          </p:cNvPr>
          <p:cNvSpPr>
            <a:spLocks noGrp="1"/>
          </p:cNvSpPr>
          <p:nvPr>
            <p:ph type="title"/>
          </p:nvPr>
        </p:nvSpPr>
        <p:spPr/>
        <p:txBody>
          <a:bodyPr/>
          <a:lstStyle/>
          <a:p>
            <a:r>
              <a:rPr lang="en-US" dirty="0"/>
              <a:t>Base View</a:t>
            </a:r>
          </a:p>
        </p:txBody>
      </p:sp>
      <p:pic>
        <p:nvPicPr>
          <p:cNvPr id="5" name="Picture 4">
            <a:extLst>
              <a:ext uri="{FF2B5EF4-FFF2-40B4-BE49-F238E27FC236}">
                <a16:creationId xmlns:a16="http://schemas.microsoft.com/office/drawing/2014/main" id="{3473A4D6-FE9A-4875-AD2E-9D2E30D7C14D}"/>
              </a:ext>
            </a:extLst>
          </p:cNvPr>
          <p:cNvPicPr>
            <a:picLocks noChangeAspect="1"/>
          </p:cNvPicPr>
          <p:nvPr/>
        </p:nvPicPr>
        <p:blipFill>
          <a:blip r:embed="rId3"/>
          <a:stretch>
            <a:fillRect/>
          </a:stretch>
        </p:blipFill>
        <p:spPr>
          <a:xfrm>
            <a:off x="5007660" y="1707230"/>
            <a:ext cx="6751379" cy="1149580"/>
          </a:xfrm>
          <a:prstGeom prst="rect">
            <a:avLst/>
          </a:prstGeom>
        </p:spPr>
      </p:pic>
      <p:pic>
        <p:nvPicPr>
          <p:cNvPr id="6" name="Picture 5">
            <a:extLst>
              <a:ext uri="{FF2B5EF4-FFF2-40B4-BE49-F238E27FC236}">
                <a16:creationId xmlns:a16="http://schemas.microsoft.com/office/drawing/2014/main" id="{3522E174-D076-4D90-B785-9B8B1E8DC6BE}"/>
              </a:ext>
            </a:extLst>
          </p:cNvPr>
          <p:cNvPicPr>
            <a:picLocks noChangeAspect="1"/>
          </p:cNvPicPr>
          <p:nvPr/>
        </p:nvPicPr>
        <p:blipFill>
          <a:blip r:embed="rId4"/>
          <a:stretch>
            <a:fillRect/>
          </a:stretch>
        </p:blipFill>
        <p:spPr>
          <a:xfrm>
            <a:off x="577620" y="1707230"/>
            <a:ext cx="4181541" cy="5058004"/>
          </a:xfrm>
          <a:prstGeom prst="rect">
            <a:avLst/>
          </a:prstGeom>
        </p:spPr>
      </p:pic>
    </p:spTree>
    <p:extLst>
      <p:ext uri="{BB962C8B-B14F-4D97-AF65-F5344CB8AC3E}">
        <p14:creationId xmlns:p14="http://schemas.microsoft.com/office/powerpoint/2010/main" val="38060422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29B483-FD5D-4AB0-B2BF-803EDCC68E25}"/>
              </a:ext>
            </a:extLst>
          </p:cNvPr>
          <p:cNvSpPr>
            <a:spLocks noGrp="1"/>
          </p:cNvSpPr>
          <p:nvPr>
            <p:ph type="title"/>
          </p:nvPr>
        </p:nvSpPr>
        <p:spPr/>
        <p:txBody>
          <a:bodyPr/>
          <a:lstStyle/>
          <a:p>
            <a:r>
              <a:rPr lang="en-US" dirty="0"/>
              <a:t>UI Updates In Xamarin</a:t>
            </a:r>
          </a:p>
        </p:txBody>
      </p:sp>
      <p:sp>
        <p:nvSpPr>
          <p:cNvPr id="3" name="Content Placeholder 2">
            <a:extLst>
              <a:ext uri="{FF2B5EF4-FFF2-40B4-BE49-F238E27FC236}">
                <a16:creationId xmlns:a16="http://schemas.microsoft.com/office/drawing/2014/main" id="{D14555AF-60B0-4933-A92E-53AE2E3738DC}"/>
              </a:ext>
            </a:extLst>
          </p:cNvPr>
          <p:cNvSpPr>
            <a:spLocks noGrp="1"/>
          </p:cNvSpPr>
          <p:nvPr>
            <p:ph idx="1"/>
          </p:nvPr>
        </p:nvSpPr>
        <p:spPr/>
        <p:txBody>
          <a:bodyPr/>
          <a:lstStyle/>
          <a:p>
            <a:r>
              <a:rPr lang="en-US" dirty="0"/>
              <a:t>To display data to the user, we generally use bindings</a:t>
            </a:r>
          </a:p>
          <a:p>
            <a:r>
              <a:rPr lang="en-US" dirty="0"/>
              <a:t>If the </a:t>
            </a:r>
            <a:r>
              <a:rPr lang="en-US" dirty="0" err="1"/>
              <a:t>ViewModel</a:t>
            </a:r>
            <a:r>
              <a:rPr lang="en-US" dirty="0"/>
              <a:t> updates, we want our view to update</a:t>
            </a:r>
          </a:p>
          <a:p>
            <a:r>
              <a:rPr lang="en-US" dirty="0" err="1"/>
              <a:t>INotifyPropertyChanged</a:t>
            </a:r>
            <a:endParaRPr lang="en-US" dirty="0"/>
          </a:p>
          <a:p>
            <a:r>
              <a:rPr lang="en-US" dirty="0"/>
              <a:t>Every Property calls </a:t>
            </a:r>
            <a:r>
              <a:rPr lang="en-US" dirty="0" err="1"/>
              <a:t>OnPropertyChanged</a:t>
            </a:r>
            <a:r>
              <a:rPr lang="en-US" dirty="0"/>
              <a:t> in setter</a:t>
            </a:r>
          </a:p>
        </p:txBody>
      </p:sp>
      <p:pic>
        <p:nvPicPr>
          <p:cNvPr id="4" name="Picture 3">
            <a:extLst>
              <a:ext uri="{FF2B5EF4-FFF2-40B4-BE49-F238E27FC236}">
                <a16:creationId xmlns:a16="http://schemas.microsoft.com/office/drawing/2014/main" id="{0A306315-27FD-4409-8A72-D8319055DF53}"/>
              </a:ext>
            </a:extLst>
          </p:cNvPr>
          <p:cNvPicPr>
            <a:picLocks noChangeAspect="1"/>
          </p:cNvPicPr>
          <p:nvPr/>
        </p:nvPicPr>
        <p:blipFill>
          <a:blip r:embed="rId3"/>
          <a:stretch>
            <a:fillRect/>
          </a:stretch>
        </p:blipFill>
        <p:spPr>
          <a:xfrm>
            <a:off x="1449206" y="4020396"/>
            <a:ext cx="4924425" cy="1819275"/>
          </a:xfrm>
          <a:prstGeom prst="rect">
            <a:avLst/>
          </a:prstGeom>
        </p:spPr>
      </p:pic>
      <p:pic>
        <p:nvPicPr>
          <p:cNvPr id="5" name="Picture 4">
            <a:extLst>
              <a:ext uri="{FF2B5EF4-FFF2-40B4-BE49-F238E27FC236}">
                <a16:creationId xmlns:a16="http://schemas.microsoft.com/office/drawing/2014/main" id="{E082B1C9-6125-4CE5-86E3-017C6D8A992A}"/>
              </a:ext>
            </a:extLst>
          </p:cNvPr>
          <p:cNvPicPr>
            <a:picLocks noChangeAspect="1"/>
          </p:cNvPicPr>
          <p:nvPr/>
        </p:nvPicPr>
        <p:blipFill>
          <a:blip r:embed="rId4"/>
          <a:stretch>
            <a:fillRect/>
          </a:stretch>
        </p:blipFill>
        <p:spPr>
          <a:xfrm>
            <a:off x="6671970" y="4020396"/>
            <a:ext cx="2943225" cy="1485900"/>
          </a:xfrm>
          <a:prstGeom prst="rect">
            <a:avLst/>
          </a:prstGeom>
        </p:spPr>
      </p:pic>
    </p:spTree>
    <p:extLst>
      <p:ext uri="{BB962C8B-B14F-4D97-AF65-F5344CB8AC3E}">
        <p14:creationId xmlns:p14="http://schemas.microsoft.com/office/powerpoint/2010/main" val="330265519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7D9D0B-2401-44F1-A9A9-9740015E282B}"/>
              </a:ext>
            </a:extLst>
          </p:cNvPr>
          <p:cNvSpPr>
            <a:spLocks noGrp="1"/>
          </p:cNvSpPr>
          <p:nvPr>
            <p:ph type="title"/>
          </p:nvPr>
        </p:nvSpPr>
        <p:spPr/>
        <p:txBody>
          <a:bodyPr/>
          <a:lstStyle/>
          <a:p>
            <a:r>
              <a:rPr lang="en-US" dirty="0" err="1"/>
              <a:t>Fody</a:t>
            </a:r>
            <a:endParaRPr lang="en-US" dirty="0"/>
          </a:p>
        </p:txBody>
      </p:sp>
      <p:sp>
        <p:nvSpPr>
          <p:cNvPr id="3" name="Content Placeholder 2">
            <a:extLst>
              <a:ext uri="{FF2B5EF4-FFF2-40B4-BE49-F238E27FC236}">
                <a16:creationId xmlns:a16="http://schemas.microsoft.com/office/drawing/2014/main" id="{27C573DE-0DC1-4699-A989-62888FDF8FBE}"/>
              </a:ext>
            </a:extLst>
          </p:cNvPr>
          <p:cNvSpPr>
            <a:spLocks noGrp="1"/>
          </p:cNvSpPr>
          <p:nvPr>
            <p:ph idx="1"/>
          </p:nvPr>
        </p:nvSpPr>
        <p:spPr/>
        <p:txBody>
          <a:bodyPr/>
          <a:lstStyle/>
          <a:p>
            <a:r>
              <a:rPr lang="en-US" dirty="0"/>
              <a:t>Manipulates the intermediate language of an assembly as part of a build</a:t>
            </a:r>
          </a:p>
          <a:p>
            <a:r>
              <a:rPr lang="en-US" dirty="0"/>
              <a:t>Implements </a:t>
            </a:r>
            <a:r>
              <a:rPr lang="en-US" dirty="0" err="1"/>
              <a:t>INotifyPropertyChanged</a:t>
            </a:r>
            <a:r>
              <a:rPr lang="en-US" dirty="0"/>
              <a:t> and all plumbing for properties</a:t>
            </a:r>
          </a:p>
          <a:p>
            <a:r>
              <a:rPr lang="en-US" dirty="0">
                <a:hlinkClick r:id="rId3"/>
              </a:rPr>
              <a:t>https://github.com/Fody/Fody</a:t>
            </a:r>
            <a:r>
              <a:rPr lang="en-US" dirty="0"/>
              <a:t> </a:t>
            </a:r>
          </a:p>
        </p:txBody>
      </p:sp>
    </p:spTree>
    <p:extLst>
      <p:ext uri="{BB962C8B-B14F-4D97-AF65-F5344CB8AC3E}">
        <p14:creationId xmlns:p14="http://schemas.microsoft.com/office/powerpoint/2010/main" val="41364411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1AB328-84BB-42E7-B433-0DA35AE8C4FC}"/>
              </a:ext>
            </a:extLst>
          </p:cNvPr>
          <p:cNvSpPr>
            <a:spLocks noGrp="1"/>
          </p:cNvSpPr>
          <p:nvPr>
            <p:ph type="title"/>
          </p:nvPr>
        </p:nvSpPr>
        <p:spPr/>
        <p:txBody>
          <a:bodyPr/>
          <a:lstStyle/>
          <a:p>
            <a:r>
              <a:rPr lang="en-US" dirty="0"/>
              <a:t>Back in The Day</a:t>
            </a:r>
          </a:p>
        </p:txBody>
      </p:sp>
      <p:sp>
        <p:nvSpPr>
          <p:cNvPr id="3" name="Content Placeholder 2">
            <a:extLst>
              <a:ext uri="{FF2B5EF4-FFF2-40B4-BE49-F238E27FC236}">
                <a16:creationId xmlns:a16="http://schemas.microsoft.com/office/drawing/2014/main" id="{50E2D280-C738-48BB-8A79-B466164714C6}"/>
              </a:ext>
            </a:extLst>
          </p:cNvPr>
          <p:cNvSpPr>
            <a:spLocks noGrp="1"/>
          </p:cNvSpPr>
          <p:nvPr>
            <p:ph idx="1"/>
          </p:nvPr>
        </p:nvSpPr>
        <p:spPr>
          <a:xfrm>
            <a:off x="854176" y="2070319"/>
            <a:ext cx="9291215" cy="3450613"/>
          </a:xfrm>
        </p:spPr>
        <p:txBody>
          <a:bodyPr>
            <a:normAutofit lnSpcReduction="10000"/>
          </a:bodyPr>
          <a:lstStyle/>
          <a:p>
            <a:r>
              <a:rPr lang="en-US" dirty="0"/>
              <a:t>You need to build a mobile app</a:t>
            </a:r>
          </a:p>
          <a:p>
            <a:pPr lvl="1"/>
            <a:r>
              <a:rPr lang="en-US" dirty="0"/>
              <a:t>IOS</a:t>
            </a:r>
          </a:p>
          <a:p>
            <a:pPr lvl="1"/>
            <a:r>
              <a:rPr lang="en-US" dirty="0"/>
              <a:t>Android</a:t>
            </a:r>
          </a:p>
          <a:p>
            <a:r>
              <a:rPr lang="en-US" dirty="0"/>
              <a:t>Flashback 2008</a:t>
            </a:r>
          </a:p>
          <a:p>
            <a:pPr lvl="1"/>
            <a:r>
              <a:rPr lang="en-US" dirty="0"/>
              <a:t>IOS Development</a:t>
            </a:r>
          </a:p>
          <a:p>
            <a:pPr lvl="2"/>
            <a:r>
              <a:rPr lang="en-US" dirty="0"/>
              <a:t>Objective C</a:t>
            </a:r>
          </a:p>
          <a:p>
            <a:pPr lvl="2"/>
            <a:r>
              <a:rPr lang="en-US" dirty="0"/>
              <a:t>Swift (2014)</a:t>
            </a:r>
          </a:p>
          <a:p>
            <a:pPr lvl="1"/>
            <a:r>
              <a:rPr lang="en-US" dirty="0"/>
              <a:t>Android Development</a:t>
            </a:r>
          </a:p>
          <a:p>
            <a:pPr lvl="2"/>
            <a:r>
              <a:rPr lang="en-US" dirty="0"/>
              <a:t>Java</a:t>
            </a:r>
          </a:p>
        </p:txBody>
      </p:sp>
      <p:pic>
        <p:nvPicPr>
          <p:cNvPr id="4" name="Picture 3">
            <a:extLst>
              <a:ext uri="{FF2B5EF4-FFF2-40B4-BE49-F238E27FC236}">
                <a16:creationId xmlns:a16="http://schemas.microsoft.com/office/drawing/2014/main" id="{43ED2599-410B-408B-A0F6-A58781FA64DE}"/>
              </a:ext>
            </a:extLst>
          </p:cNvPr>
          <p:cNvPicPr>
            <a:picLocks noChangeAspect="1"/>
          </p:cNvPicPr>
          <p:nvPr/>
        </p:nvPicPr>
        <p:blipFill>
          <a:blip r:embed="rId3"/>
          <a:stretch>
            <a:fillRect/>
          </a:stretch>
        </p:blipFill>
        <p:spPr>
          <a:xfrm>
            <a:off x="5408344" y="2070319"/>
            <a:ext cx="6677321" cy="3396026"/>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408566388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F67F21-B38B-40D6-A3B2-01BBA2D16408}"/>
              </a:ext>
            </a:extLst>
          </p:cNvPr>
          <p:cNvSpPr>
            <a:spLocks noGrp="1"/>
          </p:cNvSpPr>
          <p:nvPr>
            <p:ph type="title"/>
          </p:nvPr>
        </p:nvSpPr>
        <p:spPr/>
        <p:txBody>
          <a:bodyPr/>
          <a:lstStyle/>
          <a:p>
            <a:r>
              <a:rPr lang="en-US" dirty="0"/>
              <a:t>Add </a:t>
            </a:r>
            <a:r>
              <a:rPr lang="en-US" dirty="0" err="1"/>
              <a:t>Fody</a:t>
            </a:r>
            <a:r>
              <a:rPr lang="en-US" dirty="0"/>
              <a:t> + </a:t>
            </a:r>
            <a:r>
              <a:rPr lang="en-US" dirty="0" err="1"/>
              <a:t>PropertyChanged.Fody</a:t>
            </a:r>
            <a:endParaRPr lang="en-US" dirty="0"/>
          </a:p>
        </p:txBody>
      </p:sp>
      <p:pic>
        <p:nvPicPr>
          <p:cNvPr id="4" name="Picture 3">
            <a:extLst>
              <a:ext uri="{FF2B5EF4-FFF2-40B4-BE49-F238E27FC236}">
                <a16:creationId xmlns:a16="http://schemas.microsoft.com/office/drawing/2014/main" id="{079760A1-D74B-4EC9-973F-54C3489F902B}"/>
              </a:ext>
            </a:extLst>
          </p:cNvPr>
          <p:cNvPicPr>
            <a:picLocks noChangeAspect="1"/>
          </p:cNvPicPr>
          <p:nvPr/>
        </p:nvPicPr>
        <p:blipFill>
          <a:blip r:embed="rId3"/>
          <a:stretch>
            <a:fillRect/>
          </a:stretch>
        </p:blipFill>
        <p:spPr>
          <a:xfrm>
            <a:off x="1742220" y="2078401"/>
            <a:ext cx="4071295" cy="4436582"/>
          </a:xfrm>
          <a:prstGeom prst="rect">
            <a:avLst/>
          </a:prstGeom>
        </p:spPr>
      </p:pic>
      <p:pic>
        <p:nvPicPr>
          <p:cNvPr id="5" name="Picture 4">
            <a:extLst>
              <a:ext uri="{FF2B5EF4-FFF2-40B4-BE49-F238E27FC236}">
                <a16:creationId xmlns:a16="http://schemas.microsoft.com/office/drawing/2014/main" id="{445518D8-7092-4609-B524-E504AA8CD1BE}"/>
              </a:ext>
            </a:extLst>
          </p:cNvPr>
          <p:cNvPicPr>
            <a:picLocks noChangeAspect="1"/>
          </p:cNvPicPr>
          <p:nvPr/>
        </p:nvPicPr>
        <p:blipFill>
          <a:blip r:embed="rId4"/>
          <a:stretch>
            <a:fillRect/>
          </a:stretch>
        </p:blipFill>
        <p:spPr>
          <a:xfrm>
            <a:off x="6378486" y="2072972"/>
            <a:ext cx="3752841" cy="4442011"/>
          </a:xfrm>
          <a:prstGeom prst="rect">
            <a:avLst/>
          </a:prstGeom>
        </p:spPr>
      </p:pic>
    </p:spTree>
    <p:extLst>
      <p:ext uri="{BB962C8B-B14F-4D97-AF65-F5344CB8AC3E}">
        <p14:creationId xmlns:p14="http://schemas.microsoft.com/office/powerpoint/2010/main" val="267527342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590234-FB6B-4CED-9E57-F660D95B5F13}"/>
              </a:ext>
            </a:extLst>
          </p:cNvPr>
          <p:cNvSpPr>
            <a:spLocks noGrp="1"/>
          </p:cNvSpPr>
          <p:nvPr>
            <p:ph type="title"/>
          </p:nvPr>
        </p:nvSpPr>
        <p:spPr/>
        <p:txBody>
          <a:bodyPr/>
          <a:lstStyle/>
          <a:p>
            <a:r>
              <a:rPr lang="en-US" dirty="0"/>
              <a:t>Add </a:t>
            </a:r>
            <a:r>
              <a:rPr lang="en-US" dirty="0" err="1"/>
              <a:t>Fody</a:t>
            </a:r>
            <a:r>
              <a:rPr lang="en-US" dirty="0"/>
              <a:t> + </a:t>
            </a:r>
            <a:r>
              <a:rPr lang="en-US" dirty="0" err="1"/>
              <a:t>PropertyChanged.Fody</a:t>
            </a:r>
            <a:endParaRPr lang="en-US" dirty="0"/>
          </a:p>
        </p:txBody>
      </p:sp>
      <p:sp>
        <p:nvSpPr>
          <p:cNvPr id="3" name="Content Placeholder 2">
            <a:extLst>
              <a:ext uri="{FF2B5EF4-FFF2-40B4-BE49-F238E27FC236}">
                <a16:creationId xmlns:a16="http://schemas.microsoft.com/office/drawing/2014/main" id="{05E71D4A-6880-4E98-A891-5AA90551390B}"/>
              </a:ext>
            </a:extLst>
          </p:cNvPr>
          <p:cNvSpPr>
            <a:spLocks noGrp="1"/>
          </p:cNvSpPr>
          <p:nvPr>
            <p:ph idx="1"/>
          </p:nvPr>
        </p:nvSpPr>
        <p:spPr/>
        <p:txBody>
          <a:bodyPr/>
          <a:lstStyle/>
          <a:p>
            <a:r>
              <a:rPr lang="en-US" dirty="0"/>
              <a:t>FodyWeavers.xml</a:t>
            </a:r>
          </a:p>
        </p:txBody>
      </p:sp>
      <p:pic>
        <p:nvPicPr>
          <p:cNvPr id="4" name="Picture 3">
            <a:extLst>
              <a:ext uri="{FF2B5EF4-FFF2-40B4-BE49-F238E27FC236}">
                <a16:creationId xmlns:a16="http://schemas.microsoft.com/office/drawing/2014/main" id="{0666A943-8B43-4D80-9B53-018162E8F342}"/>
              </a:ext>
            </a:extLst>
          </p:cNvPr>
          <p:cNvPicPr>
            <a:picLocks noChangeAspect="1"/>
          </p:cNvPicPr>
          <p:nvPr/>
        </p:nvPicPr>
        <p:blipFill>
          <a:blip r:embed="rId3"/>
          <a:stretch>
            <a:fillRect/>
          </a:stretch>
        </p:blipFill>
        <p:spPr>
          <a:xfrm>
            <a:off x="1871662" y="2816478"/>
            <a:ext cx="8448675" cy="1943100"/>
          </a:xfrm>
          <a:prstGeom prst="rect">
            <a:avLst/>
          </a:prstGeom>
        </p:spPr>
      </p:pic>
    </p:spTree>
    <p:extLst>
      <p:ext uri="{BB962C8B-B14F-4D97-AF65-F5344CB8AC3E}">
        <p14:creationId xmlns:p14="http://schemas.microsoft.com/office/powerpoint/2010/main" val="31669332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751C99-7192-4F50-8EF6-A95B3FE7765D}"/>
              </a:ext>
            </a:extLst>
          </p:cNvPr>
          <p:cNvSpPr>
            <a:spLocks noGrp="1"/>
          </p:cNvSpPr>
          <p:nvPr>
            <p:ph type="title"/>
          </p:nvPr>
        </p:nvSpPr>
        <p:spPr>
          <a:xfrm>
            <a:off x="1450392" y="2904382"/>
            <a:ext cx="9291215" cy="1049235"/>
          </a:xfrm>
        </p:spPr>
        <p:txBody>
          <a:bodyPr>
            <a:normAutofit fontScale="90000"/>
          </a:bodyPr>
          <a:lstStyle/>
          <a:p>
            <a:r>
              <a:rPr lang="en-US" sz="5400" dirty="0"/>
              <a:t>Resolving Dependencies</a:t>
            </a:r>
          </a:p>
        </p:txBody>
      </p:sp>
    </p:spTree>
    <p:extLst>
      <p:ext uri="{BB962C8B-B14F-4D97-AF65-F5344CB8AC3E}">
        <p14:creationId xmlns:p14="http://schemas.microsoft.com/office/powerpoint/2010/main" val="400607785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DC55A6-23AC-4E5D-AD0D-1DDC6E127862}"/>
              </a:ext>
            </a:extLst>
          </p:cNvPr>
          <p:cNvSpPr>
            <a:spLocks noGrp="1"/>
          </p:cNvSpPr>
          <p:nvPr>
            <p:ph type="title"/>
          </p:nvPr>
        </p:nvSpPr>
        <p:spPr/>
        <p:txBody>
          <a:bodyPr/>
          <a:lstStyle/>
          <a:p>
            <a:r>
              <a:rPr lang="en-US" dirty="0"/>
              <a:t>Inversion Of Control</a:t>
            </a:r>
          </a:p>
        </p:txBody>
      </p:sp>
      <p:sp>
        <p:nvSpPr>
          <p:cNvPr id="3" name="Content Placeholder 2">
            <a:extLst>
              <a:ext uri="{FF2B5EF4-FFF2-40B4-BE49-F238E27FC236}">
                <a16:creationId xmlns:a16="http://schemas.microsoft.com/office/drawing/2014/main" id="{29C82F4A-C91B-43C2-95D4-7489CCD6583C}"/>
              </a:ext>
            </a:extLst>
          </p:cNvPr>
          <p:cNvSpPr>
            <a:spLocks noGrp="1"/>
          </p:cNvSpPr>
          <p:nvPr>
            <p:ph idx="1"/>
          </p:nvPr>
        </p:nvSpPr>
        <p:spPr/>
        <p:txBody>
          <a:bodyPr/>
          <a:lstStyle/>
          <a:p>
            <a:r>
              <a:rPr lang="en-US" dirty="0"/>
              <a:t>Object coupling is bound at runtime by an assembler</a:t>
            </a:r>
          </a:p>
          <a:p>
            <a:pPr lvl="1"/>
            <a:r>
              <a:rPr lang="en-US" dirty="0"/>
              <a:t>We are no longer responsible for specifically instantiating objects that fulfill a contract, the framework is</a:t>
            </a:r>
          </a:p>
        </p:txBody>
      </p:sp>
    </p:spTree>
    <p:extLst>
      <p:ext uri="{BB962C8B-B14F-4D97-AF65-F5344CB8AC3E}">
        <p14:creationId xmlns:p14="http://schemas.microsoft.com/office/powerpoint/2010/main" val="49493443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DC55A6-23AC-4E5D-AD0D-1DDC6E127862}"/>
              </a:ext>
            </a:extLst>
          </p:cNvPr>
          <p:cNvSpPr>
            <a:spLocks noGrp="1"/>
          </p:cNvSpPr>
          <p:nvPr>
            <p:ph type="title"/>
          </p:nvPr>
        </p:nvSpPr>
        <p:spPr/>
        <p:txBody>
          <a:bodyPr/>
          <a:lstStyle/>
          <a:p>
            <a:r>
              <a:rPr lang="en-US" dirty="0"/>
              <a:t>Dependency Injection</a:t>
            </a:r>
          </a:p>
        </p:txBody>
      </p:sp>
      <p:sp>
        <p:nvSpPr>
          <p:cNvPr id="3" name="Content Placeholder 2">
            <a:extLst>
              <a:ext uri="{FF2B5EF4-FFF2-40B4-BE49-F238E27FC236}">
                <a16:creationId xmlns:a16="http://schemas.microsoft.com/office/drawing/2014/main" id="{29C82F4A-C91B-43C2-95D4-7489CCD6583C}"/>
              </a:ext>
            </a:extLst>
          </p:cNvPr>
          <p:cNvSpPr>
            <a:spLocks noGrp="1"/>
          </p:cNvSpPr>
          <p:nvPr>
            <p:ph idx="1"/>
          </p:nvPr>
        </p:nvSpPr>
        <p:spPr/>
        <p:txBody>
          <a:bodyPr/>
          <a:lstStyle/>
          <a:p>
            <a:r>
              <a:rPr lang="en-US" dirty="0"/>
              <a:t>Technique to resolve dependencies of a consuming object</a:t>
            </a:r>
          </a:p>
          <a:p>
            <a:pPr lvl="1"/>
            <a:r>
              <a:rPr lang="en-US" dirty="0"/>
              <a:t>“A dependency is an object that can be used (a service). An injection is the passing of a dependency to a dependent object (a client) that would use it. ” - Wiki</a:t>
            </a:r>
          </a:p>
        </p:txBody>
      </p:sp>
    </p:spTree>
    <p:extLst>
      <p:ext uri="{BB962C8B-B14F-4D97-AF65-F5344CB8AC3E}">
        <p14:creationId xmlns:p14="http://schemas.microsoft.com/office/powerpoint/2010/main" val="8592876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BFF174-2736-4BE8-95DB-57F140AA16D8}"/>
              </a:ext>
            </a:extLst>
          </p:cNvPr>
          <p:cNvSpPr>
            <a:spLocks noGrp="1"/>
          </p:cNvSpPr>
          <p:nvPr>
            <p:ph type="title"/>
          </p:nvPr>
        </p:nvSpPr>
        <p:spPr/>
        <p:txBody>
          <a:bodyPr/>
          <a:lstStyle/>
          <a:p>
            <a:r>
              <a:rPr lang="en-US" dirty="0" err="1"/>
              <a:t>IoC</a:t>
            </a:r>
            <a:r>
              <a:rPr lang="en-US" dirty="0"/>
              <a:t> Containers</a:t>
            </a:r>
          </a:p>
        </p:txBody>
      </p:sp>
      <p:pic>
        <p:nvPicPr>
          <p:cNvPr id="4" name="Picture 3">
            <a:extLst>
              <a:ext uri="{FF2B5EF4-FFF2-40B4-BE49-F238E27FC236}">
                <a16:creationId xmlns:a16="http://schemas.microsoft.com/office/drawing/2014/main" id="{3C80CEE5-C487-4BC0-8383-202CDB16DEDE}"/>
              </a:ext>
            </a:extLst>
          </p:cNvPr>
          <p:cNvPicPr>
            <a:picLocks noChangeAspect="1"/>
          </p:cNvPicPr>
          <p:nvPr/>
        </p:nvPicPr>
        <p:blipFill>
          <a:blip r:embed="rId3"/>
          <a:stretch>
            <a:fillRect/>
          </a:stretch>
        </p:blipFill>
        <p:spPr>
          <a:xfrm>
            <a:off x="4084360" y="3206979"/>
            <a:ext cx="1504950" cy="1323975"/>
          </a:xfrm>
          <a:prstGeom prst="rect">
            <a:avLst/>
          </a:prstGeom>
        </p:spPr>
      </p:pic>
      <p:pic>
        <p:nvPicPr>
          <p:cNvPr id="5" name="Picture 4">
            <a:extLst>
              <a:ext uri="{FF2B5EF4-FFF2-40B4-BE49-F238E27FC236}">
                <a16:creationId xmlns:a16="http://schemas.microsoft.com/office/drawing/2014/main" id="{8E273D92-871A-4EA5-818E-2B0BC7D35DB6}"/>
              </a:ext>
            </a:extLst>
          </p:cNvPr>
          <p:cNvPicPr>
            <a:picLocks noChangeAspect="1"/>
          </p:cNvPicPr>
          <p:nvPr/>
        </p:nvPicPr>
        <p:blipFill>
          <a:blip r:embed="rId4"/>
          <a:stretch>
            <a:fillRect/>
          </a:stretch>
        </p:blipFill>
        <p:spPr>
          <a:xfrm>
            <a:off x="5793078" y="2959329"/>
            <a:ext cx="1524000" cy="1571625"/>
          </a:xfrm>
          <a:prstGeom prst="rect">
            <a:avLst/>
          </a:prstGeom>
        </p:spPr>
      </p:pic>
      <p:pic>
        <p:nvPicPr>
          <p:cNvPr id="6" name="Picture 5">
            <a:extLst>
              <a:ext uri="{FF2B5EF4-FFF2-40B4-BE49-F238E27FC236}">
                <a16:creationId xmlns:a16="http://schemas.microsoft.com/office/drawing/2014/main" id="{5DFB8DD5-C811-442E-BB7E-E4C844C08BBD}"/>
              </a:ext>
            </a:extLst>
          </p:cNvPr>
          <p:cNvPicPr>
            <a:picLocks noChangeAspect="1"/>
          </p:cNvPicPr>
          <p:nvPr/>
        </p:nvPicPr>
        <p:blipFill>
          <a:blip r:embed="rId5"/>
          <a:stretch>
            <a:fillRect/>
          </a:stretch>
        </p:blipFill>
        <p:spPr>
          <a:xfrm>
            <a:off x="7431516" y="3626079"/>
            <a:ext cx="790575" cy="904875"/>
          </a:xfrm>
          <a:prstGeom prst="rect">
            <a:avLst/>
          </a:prstGeom>
        </p:spPr>
      </p:pic>
      <p:pic>
        <p:nvPicPr>
          <p:cNvPr id="7" name="Picture 6">
            <a:extLst>
              <a:ext uri="{FF2B5EF4-FFF2-40B4-BE49-F238E27FC236}">
                <a16:creationId xmlns:a16="http://schemas.microsoft.com/office/drawing/2014/main" id="{E21CC88A-6CE1-43B2-A73C-CB8E44835317}"/>
              </a:ext>
            </a:extLst>
          </p:cNvPr>
          <p:cNvPicPr>
            <a:picLocks noChangeAspect="1"/>
          </p:cNvPicPr>
          <p:nvPr/>
        </p:nvPicPr>
        <p:blipFill>
          <a:blip r:embed="rId6"/>
          <a:stretch>
            <a:fillRect/>
          </a:stretch>
        </p:blipFill>
        <p:spPr>
          <a:xfrm>
            <a:off x="4082679" y="4694873"/>
            <a:ext cx="2609850" cy="933450"/>
          </a:xfrm>
          <a:prstGeom prst="rect">
            <a:avLst/>
          </a:prstGeom>
        </p:spPr>
      </p:pic>
      <p:pic>
        <p:nvPicPr>
          <p:cNvPr id="8" name="Picture 7">
            <a:extLst>
              <a:ext uri="{FF2B5EF4-FFF2-40B4-BE49-F238E27FC236}">
                <a16:creationId xmlns:a16="http://schemas.microsoft.com/office/drawing/2014/main" id="{45CD0C7E-8786-48DA-AA49-005CBF509B01}"/>
              </a:ext>
            </a:extLst>
          </p:cNvPr>
          <p:cNvPicPr>
            <a:picLocks noChangeAspect="1"/>
          </p:cNvPicPr>
          <p:nvPr/>
        </p:nvPicPr>
        <p:blipFill>
          <a:blip r:embed="rId7"/>
          <a:stretch>
            <a:fillRect/>
          </a:stretch>
        </p:blipFill>
        <p:spPr>
          <a:xfrm>
            <a:off x="6808701" y="4715883"/>
            <a:ext cx="1552575" cy="1228725"/>
          </a:xfrm>
          <a:prstGeom prst="rect">
            <a:avLst/>
          </a:prstGeom>
        </p:spPr>
      </p:pic>
      <p:pic>
        <p:nvPicPr>
          <p:cNvPr id="9" name="Picture 8">
            <a:extLst>
              <a:ext uri="{FF2B5EF4-FFF2-40B4-BE49-F238E27FC236}">
                <a16:creationId xmlns:a16="http://schemas.microsoft.com/office/drawing/2014/main" id="{9A851795-B229-4B0E-B01B-CE36C045468B}"/>
              </a:ext>
            </a:extLst>
          </p:cNvPr>
          <p:cNvPicPr>
            <a:picLocks noChangeAspect="1"/>
          </p:cNvPicPr>
          <p:nvPr/>
        </p:nvPicPr>
        <p:blipFill>
          <a:blip r:embed="rId8"/>
          <a:stretch>
            <a:fillRect/>
          </a:stretch>
        </p:blipFill>
        <p:spPr>
          <a:xfrm>
            <a:off x="8542960" y="3993069"/>
            <a:ext cx="1387849" cy="1554265"/>
          </a:xfrm>
          <a:prstGeom prst="rect">
            <a:avLst/>
          </a:prstGeom>
        </p:spPr>
      </p:pic>
      <p:sp>
        <p:nvSpPr>
          <p:cNvPr id="11" name="Content Placeholder 2">
            <a:extLst>
              <a:ext uri="{FF2B5EF4-FFF2-40B4-BE49-F238E27FC236}">
                <a16:creationId xmlns:a16="http://schemas.microsoft.com/office/drawing/2014/main" id="{1CE57EC4-B048-4254-84F7-86D2C36D1EED}"/>
              </a:ext>
            </a:extLst>
          </p:cNvPr>
          <p:cNvSpPr>
            <a:spLocks noGrp="1"/>
          </p:cNvSpPr>
          <p:nvPr>
            <p:ph idx="1"/>
          </p:nvPr>
        </p:nvSpPr>
        <p:spPr>
          <a:xfrm>
            <a:off x="1451579" y="1900772"/>
            <a:ext cx="9291215" cy="3450613"/>
          </a:xfrm>
        </p:spPr>
        <p:txBody>
          <a:bodyPr>
            <a:normAutofit lnSpcReduction="10000"/>
          </a:bodyPr>
          <a:lstStyle/>
          <a:p>
            <a:r>
              <a:rPr lang="en-US" dirty="0"/>
              <a:t>An </a:t>
            </a:r>
            <a:r>
              <a:rPr lang="en-US" dirty="0" err="1"/>
              <a:t>IoC</a:t>
            </a:r>
            <a:r>
              <a:rPr lang="en-US" dirty="0"/>
              <a:t> Container is a framework that handles </a:t>
            </a:r>
            <a:r>
              <a:rPr lang="en-US" dirty="0" err="1"/>
              <a:t>IoC</a:t>
            </a:r>
            <a:r>
              <a:rPr lang="en-US" dirty="0"/>
              <a:t> in our applications</a:t>
            </a:r>
          </a:p>
          <a:p>
            <a:r>
              <a:rPr lang="en-US" dirty="0"/>
              <a:t>Many options</a:t>
            </a:r>
          </a:p>
          <a:p>
            <a:pPr lvl="1"/>
            <a:r>
              <a:rPr lang="en-US" dirty="0" err="1"/>
              <a:t>Autofac</a:t>
            </a:r>
            <a:endParaRPr lang="en-US" dirty="0"/>
          </a:p>
          <a:p>
            <a:pPr lvl="1"/>
            <a:r>
              <a:rPr lang="en-US" dirty="0" err="1"/>
              <a:t>MvvmCross</a:t>
            </a:r>
            <a:endParaRPr lang="en-US" dirty="0"/>
          </a:p>
          <a:p>
            <a:pPr lvl="1"/>
            <a:r>
              <a:rPr lang="en-US" dirty="0" err="1"/>
              <a:t>Ninject</a:t>
            </a:r>
            <a:endParaRPr lang="en-US" dirty="0"/>
          </a:p>
          <a:p>
            <a:pPr lvl="1"/>
            <a:r>
              <a:rPr lang="en-US" dirty="0" err="1"/>
              <a:t>TinyIoC</a:t>
            </a:r>
            <a:endParaRPr lang="en-US" dirty="0"/>
          </a:p>
          <a:p>
            <a:pPr lvl="1"/>
            <a:r>
              <a:rPr lang="en-US" dirty="0"/>
              <a:t>Unity</a:t>
            </a:r>
          </a:p>
          <a:p>
            <a:pPr lvl="1"/>
            <a:r>
              <a:rPr lang="en-US" dirty="0"/>
              <a:t>Simple Injector</a:t>
            </a:r>
          </a:p>
          <a:p>
            <a:pPr lvl="1"/>
            <a:r>
              <a:rPr lang="en-US" dirty="0"/>
              <a:t>…</a:t>
            </a:r>
          </a:p>
          <a:p>
            <a:endParaRPr lang="en-US" dirty="0"/>
          </a:p>
        </p:txBody>
      </p:sp>
    </p:spTree>
    <p:extLst>
      <p:ext uri="{BB962C8B-B14F-4D97-AF65-F5344CB8AC3E}">
        <p14:creationId xmlns:p14="http://schemas.microsoft.com/office/powerpoint/2010/main" val="168408219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AEA4B6-99E0-49A2-A0DE-901818702D11}"/>
              </a:ext>
            </a:extLst>
          </p:cNvPr>
          <p:cNvSpPr>
            <a:spLocks noGrp="1"/>
          </p:cNvSpPr>
          <p:nvPr>
            <p:ph type="title"/>
          </p:nvPr>
        </p:nvSpPr>
        <p:spPr/>
        <p:txBody>
          <a:bodyPr/>
          <a:lstStyle/>
          <a:p>
            <a:r>
              <a:rPr lang="en-US" dirty="0"/>
              <a:t>Simple Injector</a:t>
            </a:r>
          </a:p>
        </p:txBody>
      </p:sp>
      <p:pic>
        <p:nvPicPr>
          <p:cNvPr id="4" name="Picture 3">
            <a:extLst>
              <a:ext uri="{FF2B5EF4-FFF2-40B4-BE49-F238E27FC236}">
                <a16:creationId xmlns:a16="http://schemas.microsoft.com/office/drawing/2014/main" id="{C7A73D5E-94EA-40D1-AFA3-BA4373728019}"/>
              </a:ext>
            </a:extLst>
          </p:cNvPr>
          <p:cNvPicPr>
            <a:picLocks noChangeAspect="1"/>
          </p:cNvPicPr>
          <p:nvPr/>
        </p:nvPicPr>
        <p:blipFill>
          <a:blip r:embed="rId3"/>
          <a:stretch>
            <a:fillRect/>
          </a:stretch>
        </p:blipFill>
        <p:spPr>
          <a:xfrm>
            <a:off x="4533091" y="2079832"/>
            <a:ext cx="3125818" cy="3500633"/>
          </a:xfrm>
          <a:prstGeom prst="rect">
            <a:avLst/>
          </a:prstGeom>
        </p:spPr>
      </p:pic>
    </p:spTree>
    <p:extLst>
      <p:ext uri="{BB962C8B-B14F-4D97-AF65-F5344CB8AC3E}">
        <p14:creationId xmlns:p14="http://schemas.microsoft.com/office/powerpoint/2010/main" val="361640322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AEA4B6-99E0-49A2-A0DE-901818702D11}"/>
              </a:ext>
            </a:extLst>
          </p:cNvPr>
          <p:cNvSpPr>
            <a:spLocks noGrp="1"/>
          </p:cNvSpPr>
          <p:nvPr>
            <p:ph type="title"/>
          </p:nvPr>
        </p:nvSpPr>
        <p:spPr/>
        <p:txBody>
          <a:bodyPr/>
          <a:lstStyle/>
          <a:p>
            <a:r>
              <a:rPr lang="en-US" dirty="0"/>
              <a:t>Simple Injector</a:t>
            </a:r>
          </a:p>
        </p:txBody>
      </p:sp>
      <p:pic>
        <p:nvPicPr>
          <p:cNvPr id="4" name="Picture 3">
            <a:extLst>
              <a:ext uri="{FF2B5EF4-FFF2-40B4-BE49-F238E27FC236}">
                <a16:creationId xmlns:a16="http://schemas.microsoft.com/office/drawing/2014/main" id="{78451ECD-A1AC-4E41-A6EC-7B7FF078E704}"/>
              </a:ext>
            </a:extLst>
          </p:cNvPr>
          <p:cNvPicPr>
            <a:picLocks noChangeAspect="1"/>
          </p:cNvPicPr>
          <p:nvPr/>
        </p:nvPicPr>
        <p:blipFill>
          <a:blip r:embed="rId3"/>
          <a:stretch>
            <a:fillRect/>
          </a:stretch>
        </p:blipFill>
        <p:spPr>
          <a:xfrm>
            <a:off x="933264" y="1853203"/>
            <a:ext cx="5669398" cy="2680260"/>
          </a:xfrm>
          <a:prstGeom prst="rect">
            <a:avLst/>
          </a:prstGeom>
        </p:spPr>
      </p:pic>
      <p:pic>
        <p:nvPicPr>
          <p:cNvPr id="5" name="Picture 4">
            <a:extLst>
              <a:ext uri="{FF2B5EF4-FFF2-40B4-BE49-F238E27FC236}">
                <a16:creationId xmlns:a16="http://schemas.microsoft.com/office/drawing/2014/main" id="{89950019-60BD-4C4E-87D7-DF21A6491886}"/>
              </a:ext>
            </a:extLst>
          </p:cNvPr>
          <p:cNvPicPr>
            <a:picLocks noChangeAspect="1"/>
          </p:cNvPicPr>
          <p:nvPr/>
        </p:nvPicPr>
        <p:blipFill>
          <a:blip r:embed="rId4"/>
          <a:stretch>
            <a:fillRect/>
          </a:stretch>
        </p:blipFill>
        <p:spPr>
          <a:xfrm>
            <a:off x="6825776" y="1853203"/>
            <a:ext cx="4260576" cy="4008097"/>
          </a:xfrm>
          <a:prstGeom prst="rect">
            <a:avLst/>
          </a:prstGeom>
        </p:spPr>
      </p:pic>
    </p:spTree>
    <p:extLst>
      <p:ext uri="{BB962C8B-B14F-4D97-AF65-F5344CB8AC3E}">
        <p14:creationId xmlns:p14="http://schemas.microsoft.com/office/powerpoint/2010/main" val="218444813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E34458-C014-486C-9EA7-C74063FB5E2E}"/>
              </a:ext>
            </a:extLst>
          </p:cNvPr>
          <p:cNvSpPr>
            <a:spLocks noGrp="1"/>
          </p:cNvSpPr>
          <p:nvPr>
            <p:ph type="title"/>
          </p:nvPr>
        </p:nvSpPr>
        <p:spPr/>
        <p:txBody>
          <a:bodyPr/>
          <a:lstStyle/>
          <a:p>
            <a:r>
              <a:rPr lang="en-US" dirty="0"/>
              <a:t>Dependency Resolution Service</a:t>
            </a:r>
          </a:p>
        </p:txBody>
      </p:sp>
      <p:pic>
        <p:nvPicPr>
          <p:cNvPr id="4" name="Picture 3">
            <a:extLst>
              <a:ext uri="{FF2B5EF4-FFF2-40B4-BE49-F238E27FC236}">
                <a16:creationId xmlns:a16="http://schemas.microsoft.com/office/drawing/2014/main" id="{85A884AA-F7DA-4AEE-906C-BA42A3150D1C}"/>
              </a:ext>
            </a:extLst>
          </p:cNvPr>
          <p:cNvPicPr>
            <a:picLocks noChangeAspect="1"/>
          </p:cNvPicPr>
          <p:nvPr/>
        </p:nvPicPr>
        <p:blipFill>
          <a:blip r:embed="rId3"/>
          <a:stretch>
            <a:fillRect/>
          </a:stretch>
        </p:blipFill>
        <p:spPr>
          <a:xfrm>
            <a:off x="1781175" y="1771650"/>
            <a:ext cx="8629650" cy="3314700"/>
          </a:xfrm>
          <a:prstGeom prst="rect">
            <a:avLst/>
          </a:prstGeom>
        </p:spPr>
      </p:pic>
    </p:spTree>
    <p:extLst>
      <p:ext uri="{BB962C8B-B14F-4D97-AF65-F5344CB8AC3E}">
        <p14:creationId xmlns:p14="http://schemas.microsoft.com/office/powerpoint/2010/main" val="202482522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1884A4-4638-4969-9958-E53098C42AD4}"/>
              </a:ext>
            </a:extLst>
          </p:cNvPr>
          <p:cNvSpPr>
            <a:spLocks noGrp="1"/>
          </p:cNvSpPr>
          <p:nvPr>
            <p:ph type="title"/>
          </p:nvPr>
        </p:nvSpPr>
        <p:spPr/>
        <p:txBody>
          <a:bodyPr/>
          <a:lstStyle/>
          <a:p>
            <a:r>
              <a:rPr lang="en-US" dirty="0"/>
              <a:t>Navigation</a:t>
            </a:r>
          </a:p>
        </p:txBody>
      </p:sp>
      <p:sp>
        <p:nvSpPr>
          <p:cNvPr id="3" name="Content Placeholder 2">
            <a:extLst>
              <a:ext uri="{FF2B5EF4-FFF2-40B4-BE49-F238E27FC236}">
                <a16:creationId xmlns:a16="http://schemas.microsoft.com/office/drawing/2014/main" id="{36C8D0C2-1A20-4F2A-A696-895C575CDB8B}"/>
              </a:ext>
            </a:extLst>
          </p:cNvPr>
          <p:cNvSpPr>
            <a:spLocks noGrp="1"/>
          </p:cNvSpPr>
          <p:nvPr>
            <p:ph idx="1"/>
          </p:nvPr>
        </p:nvSpPr>
        <p:spPr/>
        <p:txBody>
          <a:bodyPr/>
          <a:lstStyle/>
          <a:p>
            <a:r>
              <a:rPr lang="en-US" dirty="0"/>
              <a:t>Many different approaches</a:t>
            </a:r>
          </a:p>
          <a:p>
            <a:pPr lvl="1"/>
            <a:r>
              <a:rPr lang="en-US" dirty="0"/>
              <a:t>Using variant of Microsoft’s Enterprise App Navigation</a:t>
            </a:r>
          </a:p>
          <a:p>
            <a:pPr lvl="2"/>
            <a:r>
              <a:rPr lang="en-US" dirty="0">
                <a:hlinkClick r:id="rId2"/>
              </a:rPr>
              <a:t>https://docs.microsoft.com/en-us/xamarin/xamarin-forms/enterprise-application-patterns/navigation#related-links</a:t>
            </a:r>
            <a:endParaRPr lang="en-US" dirty="0"/>
          </a:p>
        </p:txBody>
      </p:sp>
    </p:spTree>
    <p:extLst>
      <p:ext uri="{BB962C8B-B14F-4D97-AF65-F5344CB8AC3E}">
        <p14:creationId xmlns:p14="http://schemas.microsoft.com/office/powerpoint/2010/main" val="33536423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1AB328-84BB-42E7-B433-0DA35AE8C4FC}"/>
              </a:ext>
            </a:extLst>
          </p:cNvPr>
          <p:cNvSpPr>
            <a:spLocks noGrp="1"/>
          </p:cNvSpPr>
          <p:nvPr>
            <p:ph type="title"/>
          </p:nvPr>
        </p:nvSpPr>
        <p:spPr/>
        <p:txBody>
          <a:bodyPr/>
          <a:lstStyle/>
          <a:p>
            <a:r>
              <a:rPr lang="en-US" dirty="0"/>
              <a:t>How Can We Get 2 for 1?</a:t>
            </a:r>
          </a:p>
        </p:txBody>
      </p:sp>
      <p:pic>
        <p:nvPicPr>
          <p:cNvPr id="15" name="Content Placeholder 14">
            <a:extLst>
              <a:ext uri="{FF2B5EF4-FFF2-40B4-BE49-F238E27FC236}">
                <a16:creationId xmlns:a16="http://schemas.microsoft.com/office/drawing/2014/main" id="{5A403E54-0EB4-4111-B8AD-DE1A8F0AD1DA}"/>
              </a:ext>
            </a:extLst>
          </p:cNvPr>
          <p:cNvPicPr>
            <a:picLocks noGrp="1" noChangeAspect="1"/>
          </p:cNvPicPr>
          <p:nvPr>
            <p:ph idx="1"/>
          </p:nvPr>
        </p:nvPicPr>
        <p:blipFill>
          <a:blip r:embed="rId3"/>
          <a:stretch>
            <a:fillRect/>
          </a:stretch>
        </p:blipFill>
        <p:spPr>
          <a:xfrm>
            <a:off x="6536941" y="1853755"/>
            <a:ext cx="5143499" cy="3428999"/>
          </a:xfrm>
          <a:prstGeom prst="rect">
            <a:avLst/>
          </a:prstGeom>
          <a:ln>
            <a:noFill/>
          </a:ln>
          <a:effectLst>
            <a:outerShdw blurRad="190500" algn="tl" rotWithShape="0">
              <a:srgbClr val="000000">
                <a:alpha val="70000"/>
              </a:srgbClr>
            </a:outerShdw>
          </a:effectLst>
        </p:spPr>
      </p:pic>
      <p:pic>
        <p:nvPicPr>
          <p:cNvPr id="17" name="Picture 16">
            <a:extLst>
              <a:ext uri="{FF2B5EF4-FFF2-40B4-BE49-F238E27FC236}">
                <a16:creationId xmlns:a16="http://schemas.microsoft.com/office/drawing/2014/main" id="{71DA4A60-54A4-4557-B6FC-799CDD6D0CE3}"/>
              </a:ext>
            </a:extLst>
          </p:cNvPr>
          <p:cNvPicPr>
            <a:picLocks noChangeAspect="1"/>
          </p:cNvPicPr>
          <p:nvPr/>
        </p:nvPicPr>
        <p:blipFill>
          <a:blip r:embed="rId4"/>
          <a:stretch>
            <a:fillRect/>
          </a:stretch>
        </p:blipFill>
        <p:spPr>
          <a:xfrm>
            <a:off x="607841" y="1853754"/>
            <a:ext cx="5143500" cy="342900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96389625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77681B1-BC0D-422B-A9BC-2FFCFEA14E44}"/>
              </a:ext>
            </a:extLst>
          </p:cNvPr>
          <p:cNvPicPr>
            <a:picLocks noChangeAspect="1"/>
          </p:cNvPicPr>
          <p:nvPr/>
        </p:nvPicPr>
        <p:blipFill>
          <a:blip r:embed="rId3"/>
          <a:stretch>
            <a:fillRect/>
          </a:stretch>
        </p:blipFill>
        <p:spPr>
          <a:xfrm>
            <a:off x="871683" y="1921565"/>
            <a:ext cx="10448634" cy="3141460"/>
          </a:xfrm>
          <a:prstGeom prst="rect">
            <a:avLst/>
          </a:prstGeom>
        </p:spPr>
      </p:pic>
      <p:sp>
        <p:nvSpPr>
          <p:cNvPr id="6" name="Title 1">
            <a:extLst>
              <a:ext uri="{FF2B5EF4-FFF2-40B4-BE49-F238E27FC236}">
                <a16:creationId xmlns:a16="http://schemas.microsoft.com/office/drawing/2014/main" id="{87432F49-F9F2-4281-8152-90817F39CDA0}"/>
              </a:ext>
            </a:extLst>
          </p:cNvPr>
          <p:cNvSpPr>
            <a:spLocks noGrp="1"/>
          </p:cNvSpPr>
          <p:nvPr>
            <p:ph type="title"/>
          </p:nvPr>
        </p:nvSpPr>
        <p:spPr>
          <a:xfrm>
            <a:off x="1451579" y="804519"/>
            <a:ext cx="9291215" cy="1049235"/>
          </a:xfrm>
        </p:spPr>
        <p:txBody>
          <a:bodyPr/>
          <a:lstStyle/>
          <a:p>
            <a:r>
              <a:rPr lang="en-US" dirty="0"/>
              <a:t>Navigation</a:t>
            </a:r>
          </a:p>
        </p:txBody>
      </p:sp>
    </p:spTree>
    <p:extLst>
      <p:ext uri="{BB962C8B-B14F-4D97-AF65-F5344CB8AC3E}">
        <p14:creationId xmlns:p14="http://schemas.microsoft.com/office/powerpoint/2010/main" val="243369500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E28FD4-F1EF-4B1D-A2E4-49EB5D8CECF6}"/>
              </a:ext>
            </a:extLst>
          </p:cNvPr>
          <p:cNvSpPr>
            <a:spLocks noGrp="1"/>
          </p:cNvSpPr>
          <p:nvPr>
            <p:ph type="title"/>
          </p:nvPr>
        </p:nvSpPr>
        <p:spPr/>
        <p:txBody>
          <a:bodyPr/>
          <a:lstStyle/>
          <a:p>
            <a:r>
              <a:rPr lang="en-US" dirty="0"/>
              <a:t>Other Starting Procedures</a:t>
            </a:r>
          </a:p>
        </p:txBody>
      </p:sp>
      <p:sp>
        <p:nvSpPr>
          <p:cNvPr id="3" name="Content Placeholder 2">
            <a:extLst>
              <a:ext uri="{FF2B5EF4-FFF2-40B4-BE49-F238E27FC236}">
                <a16:creationId xmlns:a16="http://schemas.microsoft.com/office/drawing/2014/main" id="{B9622659-E458-49DD-9528-65FD9F247AF1}"/>
              </a:ext>
            </a:extLst>
          </p:cNvPr>
          <p:cNvSpPr>
            <a:spLocks noGrp="1"/>
          </p:cNvSpPr>
          <p:nvPr>
            <p:ph idx="1"/>
          </p:nvPr>
        </p:nvSpPr>
        <p:spPr/>
        <p:txBody>
          <a:bodyPr/>
          <a:lstStyle/>
          <a:p>
            <a:r>
              <a:rPr lang="en-US" dirty="0"/>
              <a:t>Configuration setup</a:t>
            </a:r>
          </a:p>
          <a:p>
            <a:pPr lvl="1"/>
            <a:r>
              <a:rPr lang="en-US" dirty="0"/>
              <a:t>Development, test, validation, staging, production</a:t>
            </a:r>
          </a:p>
          <a:p>
            <a:r>
              <a:rPr lang="en-US" dirty="0"/>
              <a:t>Base API service</a:t>
            </a:r>
          </a:p>
          <a:p>
            <a:pPr lvl="1"/>
            <a:r>
              <a:rPr lang="en-US" dirty="0"/>
              <a:t>GET, POST, PUT, DELETE</a:t>
            </a:r>
          </a:p>
          <a:p>
            <a:r>
              <a:rPr lang="en-US" dirty="0"/>
              <a:t>Unit testing framework</a:t>
            </a:r>
          </a:p>
          <a:p>
            <a:pPr lvl="1"/>
            <a:r>
              <a:rPr lang="en-US" dirty="0" err="1"/>
              <a:t>Moq</a:t>
            </a:r>
            <a:r>
              <a:rPr lang="en-US" dirty="0"/>
              <a:t>, </a:t>
            </a:r>
            <a:r>
              <a:rPr lang="en-US" dirty="0" err="1"/>
              <a:t>NSubstitute</a:t>
            </a:r>
            <a:r>
              <a:rPr lang="en-US" dirty="0"/>
              <a:t>, </a:t>
            </a:r>
            <a:r>
              <a:rPr lang="en-US" dirty="0" err="1"/>
              <a:t>MSTest</a:t>
            </a:r>
            <a:r>
              <a:rPr lang="en-US" dirty="0"/>
              <a:t>, </a:t>
            </a:r>
            <a:r>
              <a:rPr lang="en-US" dirty="0" err="1"/>
              <a:t>Nunit</a:t>
            </a:r>
            <a:r>
              <a:rPr lang="en-US" dirty="0"/>
              <a:t>, </a:t>
            </a:r>
            <a:r>
              <a:rPr lang="en-US" dirty="0" err="1"/>
              <a:t>etc</a:t>
            </a:r>
            <a:endParaRPr lang="en-US" dirty="0"/>
          </a:p>
        </p:txBody>
      </p:sp>
    </p:spTree>
    <p:extLst>
      <p:ext uri="{BB962C8B-B14F-4D97-AF65-F5344CB8AC3E}">
        <p14:creationId xmlns:p14="http://schemas.microsoft.com/office/powerpoint/2010/main" val="26084608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C6FA38-EC00-4EFD-AF6F-0907E9E5A189}"/>
              </a:ext>
            </a:extLst>
          </p:cNvPr>
          <p:cNvSpPr>
            <a:spLocks noGrp="1"/>
          </p:cNvSpPr>
          <p:nvPr>
            <p:ph type="title"/>
          </p:nvPr>
        </p:nvSpPr>
        <p:spPr/>
        <p:txBody>
          <a:bodyPr/>
          <a:lstStyle/>
          <a:p>
            <a:r>
              <a:rPr lang="en-US" dirty="0"/>
              <a:t>Closing Thoughts</a:t>
            </a:r>
          </a:p>
        </p:txBody>
      </p:sp>
      <p:pic>
        <p:nvPicPr>
          <p:cNvPr id="5" name="Picture 4">
            <a:extLst>
              <a:ext uri="{FF2B5EF4-FFF2-40B4-BE49-F238E27FC236}">
                <a16:creationId xmlns:a16="http://schemas.microsoft.com/office/drawing/2014/main" id="{FA877996-1115-4C6E-A458-D85420ABB862}"/>
              </a:ext>
            </a:extLst>
          </p:cNvPr>
          <p:cNvPicPr>
            <a:picLocks noChangeAspect="1"/>
          </p:cNvPicPr>
          <p:nvPr/>
        </p:nvPicPr>
        <p:blipFill>
          <a:blip r:embed="rId3"/>
          <a:stretch>
            <a:fillRect/>
          </a:stretch>
        </p:blipFill>
        <p:spPr>
          <a:xfrm>
            <a:off x="6911008" y="2200519"/>
            <a:ext cx="4651513" cy="3101009"/>
          </a:xfrm>
          <a:prstGeom prst="rect">
            <a:avLst/>
          </a:prstGeom>
        </p:spPr>
      </p:pic>
      <p:sp>
        <p:nvSpPr>
          <p:cNvPr id="6" name="Content Placeholder 2">
            <a:extLst>
              <a:ext uri="{FF2B5EF4-FFF2-40B4-BE49-F238E27FC236}">
                <a16:creationId xmlns:a16="http://schemas.microsoft.com/office/drawing/2014/main" id="{BBCBB592-11ED-4DE6-ABD2-AFD7568D4DA0}"/>
              </a:ext>
            </a:extLst>
          </p:cNvPr>
          <p:cNvSpPr>
            <a:spLocks noGrp="1"/>
          </p:cNvSpPr>
          <p:nvPr>
            <p:ph idx="1"/>
          </p:nvPr>
        </p:nvSpPr>
        <p:spPr>
          <a:xfrm>
            <a:off x="470453" y="2015732"/>
            <a:ext cx="6354418" cy="3450613"/>
          </a:xfrm>
        </p:spPr>
        <p:txBody>
          <a:bodyPr/>
          <a:lstStyle/>
          <a:p>
            <a:r>
              <a:rPr lang="en-US" dirty="0"/>
              <a:t>Positioning mobile applications for long term development requires commitment to organization</a:t>
            </a:r>
          </a:p>
          <a:p>
            <a:r>
              <a:rPr lang="en-US" dirty="0"/>
              <a:t>Shortcuts will come back to bite you as tech debt</a:t>
            </a:r>
          </a:p>
          <a:p>
            <a:pPr lvl="1"/>
            <a:r>
              <a:rPr lang="en-US" dirty="0"/>
              <a:t>Refactoring</a:t>
            </a:r>
          </a:p>
          <a:p>
            <a:pPr lvl="1"/>
            <a:r>
              <a:rPr lang="en-US" dirty="0"/>
              <a:t>Rewrites</a:t>
            </a:r>
          </a:p>
          <a:p>
            <a:r>
              <a:rPr lang="en-US" dirty="0"/>
              <a:t>Tech debt</a:t>
            </a:r>
          </a:p>
          <a:p>
            <a:pPr lvl="1"/>
            <a:r>
              <a:rPr lang="en-US" dirty="0"/>
              <a:t>Time</a:t>
            </a:r>
          </a:p>
          <a:p>
            <a:pPr lvl="1"/>
            <a:r>
              <a:rPr lang="en-US" dirty="0"/>
              <a:t>Money</a:t>
            </a:r>
          </a:p>
        </p:txBody>
      </p:sp>
    </p:spTree>
    <p:extLst>
      <p:ext uri="{BB962C8B-B14F-4D97-AF65-F5344CB8AC3E}">
        <p14:creationId xmlns:p14="http://schemas.microsoft.com/office/powerpoint/2010/main" val="32200917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4DCF5-8055-4CA8-90D7-729D13267E97}"/>
              </a:ext>
            </a:extLst>
          </p:cNvPr>
          <p:cNvSpPr>
            <a:spLocks noGrp="1"/>
          </p:cNvSpPr>
          <p:nvPr>
            <p:ph type="title"/>
          </p:nvPr>
        </p:nvSpPr>
        <p:spPr/>
        <p:txBody>
          <a:bodyPr/>
          <a:lstStyle/>
          <a:p>
            <a:r>
              <a:rPr lang="en-US" dirty="0"/>
              <a:t>What is Xamarin?</a:t>
            </a:r>
          </a:p>
        </p:txBody>
      </p:sp>
      <p:sp>
        <p:nvSpPr>
          <p:cNvPr id="3" name="Content Placeholder 2">
            <a:extLst>
              <a:ext uri="{FF2B5EF4-FFF2-40B4-BE49-F238E27FC236}">
                <a16:creationId xmlns:a16="http://schemas.microsoft.com/office/drawing/2014/main" id="{3AA408B4-4C58-489D-8D09-E618AA7430E8}"/>
              </a:ext>
            </a:extLst>
          </p:cNvPr>
          <p:cNvSpPr>
            <a:spLocks noGrp="1"/>
          </p:cNvSpPr>
          <p:nvPr>
            <p:ph idx="1"/>
          </p:nvPr>
        </p:nvSpPr>
        <p:spPr/>
        <p:txBody>
          <a:bodyPr>
            <a:normAutofit fontScale="85000" lnSpcReduction="10000"/>
          </a:bodyPr>
          <a:lstStyle/>
          <a:p>
            <a:r>
              <a:rPr lang="en-US" dirty="0"/>
              <a:t>Cross-platform UI toolkit</a:t>
            </a:r>
          </a:p>
          <a:p>
            <a:pPr lvl="1"/>
            <a:r>
              <a:rPr lang="en-US" dirty="0"/>
              <a:t>iOS</a:t>
            </a:r>
          </a:p>
          <a:p>
            <a:pPr lvl="1"/>
            <a:r>
              <a:rPr lang="en-US" dirty="0"/>
              <a:t>Android</a:t>
            </a:r>
          </a:p>
          <a:p>
            <a:pPr lvl="1"/>
            <a:r>
              <a:rPr lang="en-US" dirty="0"/>
              <a:t>UWP</a:t>
            </a:r>
          </a:p>
          <a:p>
            <a:r>
              <a:rPr lang="en-US" dirty="0"/>
              <a:t>Purchased / Supported by Microsoft</a:t>
            </a:r>
          </a:p>
          <a:p>
            <a:pPr lvl="1"/>
            <a:r>
              <a:rPr lang="en-US" dirty="0"/>
              <a:t>Purchased existing Xamarin project (February 2016 – $500M)</a:t>
            </a:r>
          </a:p>
          <a:p>
            <a:r>
              <a:rPr lang="en-US" dirty="0"/>
              <a:t>Development done using .NET</a:t>
            </a:r>
          </a:p>
          <a:p>
            <a:pPr lvl="1"/>
            <a:r>
              <a:rPr lang="en-US" dirty="0"/>
              <a:t>C# or F#</a:t>
            </a:r>
          </a:p>
          <a:p>
            <a:pPr lvl="1"/>
            <a:r>
              <a:rPr lang="en-US" dirty="0"/>
              <a:t>.NET Standard</a:t>
            </a:r>
          </a:p>
          <a:p>
            <a:pPr lvl="1"/>
            <a:r>
              <a:rPr lang="en-US" dirty="0"/>
              <a:t>XAML</a:t>
            </a:r>
          </a:p>
        </p:txBody>
      </p:sp>
    </p:spTree>
    <p:extLst>
      <p:ext uri="{BB962C8B-B14F-4D97-AF65-F5344CB8AC3E}">
        <p14:creationId xmlns:p14="http://schemas.microsoft.com/office/powerpoint/2010/main" val="17555839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751C99-7192-4F50-8EF6-A95B3FE7765D}"/>
              </a:ext>
            </a:extLst>
          </p:cNvPr>
          <p:cNvSpPr>
            <a:spLocks noGrp="1"/>
          </p:cNvSpPr>
          <p:nvPr>
            <p:ph type="title"/>
          </p:nvPr>
        </p:nvSpPr>
        <p:spPr>
          <a:xfrm>
            <a:off x="1450392" y="2904382"/>
            <a:ext cx="9291215" cy="1049235"/>
          </a:xfrm>
        </p:spPr>
        <p:txBody>
          <a:bodyPr>
            <a:normAutofit/>
          </a:bodyPr>
          <a:lstStyle/>
          <a:p>
            <a:r>
              <a:rPr lang="en-US" sz="5400" dirty="0"/>
              <a:t>Ok, But Why Do We Care?</a:t>
            </a:r>
          </a:p>
        </p:txBody>
      </p:sp>
    </p:spTree>
    <p:extLst>
      <p:ext uri="{BB962C8B-B14F-4D97-AF65-F5344CB8AC3E}">
        <p14:creationId xmlns:p14="http://schemas.microsoft.com/office/powerpoint/2010/main" val="22869165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5E4611-11CF-4AA8-8297-C2053919D467}"/>
              </a:ext>
            </a:extLst>
          </p:cNvPr>
          <p:cNvSpPr>
            <a:spLocks noGrp="1"/>
          </p:cNvSpPr>
          <p:nvPr>
            <p:ph type="title"/>
          </p:nvPr>
        </p:nvSpPr>
        <p:spPr/>
        <p:txBody>
          <a:bodyPr/>
          <a:lstStyle/>
          <a:p>
            <a:r>
              <a:rPr lang="en-US" dirty="0"/>
              <a:t>The Benefits: Talent</a:t>
            </a:r>
          </a:p>
        </p:txBody>
      </p:sp>
      <p:pic>
        <p:nvPicPr>
          <p:cNvPr id="9" name="Picture 8">
            <a:extLst>
              <a:ext uri="{FF2B5EF4-FFF2-40B4-BE49-F238E27FC236}">
                <a16:creationId xmlns:a16="http://schemas.microsoft.com/office/drawing/2014/main" id="{3B0D02AF-FFD0-478A-BDFA-FFDF3A5FAA86}"/>
              </a:ext>
            </a:extLst>
          </p:cNvPr>
          <p:cNvPicPr>
            <a:picLocks noChangeAspect="1"/>
          </p:cNvPicPr>
          <p:nvPr/>
        </p:nvPicPr>
        <p:blipFill>
          <a:blip r:embed="rId3"/>
          <a:stretch>
            <a:fillRect/>
          </a:stretch>
        </p:blipFill>
        <p:spPr>
          <a:xfrm>
            <a:off x="6481718" y="2104182"/>
            <a:ext cx="4815762" cy="3216566"/>
          </a:xfrm>
          <a:prstGeom prst="rect">
            <a:avLst/>
          </a:prstGeom>
          <a:ln>
            <a:noFill/>
          </a:ln>
          <a:effectLst>
            <a:outerShdw blurRad="190500" algn="tl" rotWithShape="0">
              <a:srgbClr val="000000">
                <a:alpha val="70000"/>
              </a:srgbClr>
            </a:outerShdw>
          </a:effectLst>
        </p:spPr>
      </p:pic>
      <p:sp>
        <p:nvSpPr>
          <p:cNvPr id="10" name="Content Placeholder 2">
            <a:extLst>
              <a:ext uri="{FF2B5EF4-FFF2-40B4-BE49-F238E27FC236}">
                <a16:creationId xmlns:a16="http://schemas.microsoft.com/office/drawing/2014/main" id="{BC022E8C-0EDA-4763-8211-2FEAFA67A42F}"/>
              </a:ext>
            </a:extLst>
          </p:cNvPr>
          <p:cNvSpPr>
            <a:spLocks noGrp="1"/>
          </p:cNvSpPr>
          <p:nvPr>
            <p:ph idx="1"/>
          </p:nvPr>
        </p:nvSpPr>
        <p:spPr>
          <a:xfrm>
            <a:off x="616226" y="2015732"/>
            <a:ext cx="6023114" cy="3450613"/>
          </a:xfrm>
        </p:spPr>
        <p:txBody>
          <a:bodyPr>
            <a:normAutofit/>
          </a:bodyPr>
          <a:lstStyle/>
          <a:p>
            <a:r>
              <a:rPr lang="en-US" dirty="0"/>
              <a:t>Many IT professionals familiar with .NET</a:t>
            </a:r>
          </a:p>
          <a:p>
            <a:pPr lvl="1"/>
            <a:r>
              <a:rPr lang="en-US" dirty="0"/>
              <a:t>Can utilize existing company talent</a:t>
            </a:r>
          </a:p>
          <a:p>
            <a:r>
              <a:rPr lang="en-US" dirty="0"/>
              <a:t>Staffing non-existing talent easier</a:t>
            </a:r>
          </a:p>
          <a:p>
            <a:pPr lvl="1"/>
            <a:r>
              <a:rPr lang="en-US" dirty="0"/>
              <a:t>Staffing for .NET, not Swift/Objective C + Java</a:t>
            </a:r>
          </a:p>
        </p:txBody>
      </p:sp>
    </p:spTree>
    <p:extLst>
      <p:ext uri="{BB962C8B-B14F-4D97-AF65-F5344CB8AC3E}">
        <p14:creationId xmlns:p14="http://schemas.microsoft.com/office/powerpoint/2010/main" val="15740967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5E4611-11CF-4AA8-8297-C2053919D467}"/>
              </a:ext>
            </a:extLst>
          </p:cNvPr>
          <p:cNvSpPr>
            <a:spLocks noGrp="1"/>
          </p:cNvSpPr>
          <p:nvPr>
            <p:ph type="title"/>
          </p:nvPr>
        </p:nvSpPr>
        <p:spPr/>
        <p:txBody>
          <a:bodyPr/>
          <a:lstStyle/>
          <a:p>
            <a:r>
              <a:rPr lang="en-US" dirty="0"/>
              <a:t>The Benefits: Time</a:t>
            </a:r>
          </a:p>
        </p:txBody>
      </p:sp>
      <p:sp>
        <p:nvSpPr>
          <p:cNvPr id="10" name="Content Placeholder 2">
            <a:extLst>
              <a:ext uri="{FF2B5EF4-FFF2-40B4-BE49-F238E27FC236}">
                <a16:creationId xmlns:a16="http://schemas.microsoft.com/office/drawing/2014/main" id="{BC022E8C-0EDA-4763-8211-2FEAFA67A42F}"/>
              </a:ext>
            </a:extLst>
          </p:cNvPr>
          <p:cNvSpPr>
            <a:spLocks noGrp="1"/>
          </p:cNvSpPr>
          <p:nvPr>
            <p:ph idx="1"/>
          </p:nvPr>
        </p:nvSpPr>
        <p:spPr>
          <a:xfrm>
            <a:off x="616226" y="2015732"/>
            <a:ext cx="6023114" cy="3450613"/>
          </a:xfrm>
        </p:spPr>
        <p:txBody>
          <a:bodyPr>
            <a:normAutofit/>
          </a:bodyPr>
          <a:lstStyle/>
          <a:p>
            <a:r>
              <a:rPr lang="en-US" dirty="0"/>
              <a:t>Benefits projects with shorter timelines</a:t>
            </a:r>
          </a:p>
          <a:p>
            <a:pPr lvl="1"/>
            <a:r>
              <a:rPr lang="en-US" dirty="0"/>
              <a:t>Startups</a:t>
            </a:r>
          </a:p>
          <a:p>
            <a:pPr lvl="1"/>
            <a:r>
              <a:rPr lang="en-US" dirty="0"/>
              <a:t>Proof of Concepts</a:t>
            </a:r>
          </a:p>
          <a:p>
            <a:pPr lvl="1"/>
            <a:r>
              <a:rPr lang="en-US" dirty="0"/>
              <a:t>Critical Initiatives</a:t>
            </a:r>
          </a:p>
        </p:txBody>
      </p:sp>
      <p:pic>
        <p:nvPicPr>
          <p:cNvPr id="4" name="Picture 3">
            <a:extLst>
              <a:ext uri="{FF2B5EF4-FFF2-40B4-BE49-F238E27FC236}">
                <a16:creationId xmlns:a16="http://schemas.microsoft.com/office/drawing/2014/main" id="{6E08C2B7-3FEA-4795-B3C8-5A253940D404}"/>
              </a:ext>
            </a:extLst>
          </p:cNvPr>
          <p:cNvPicPr>
            <a:picLocks noChangeAspect="1"/>
          </p:cNvPicPr>
          <p:nvPr/>
        </p:nvPicPr>
        <p:blipFill>
          <a:blip r:embed="rId3"/>
          <a:stretch>
            <a:fillRect/>
          </a:stretch>
        </p:blipFill>
        <p:spPr>
          <a:xfrm>
            <a:off x="6501596" y="2015732"/>
            <a:ext cx="4815761" cy="3201969"/>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399786660"/>
      </p:ext>
    </p:extLst>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9D5"/>
      </a:lt2>
      <a:accent1>
        <a:srgbClr val="FB8C29"/>
      </a:accent1>
      <a:accent2>
        <a:srgbClr val="F2C351"/>
      </a:accent2>
      <a:accent3>
        <a:srgbClr val="D0CBA5"/>
      </a:accent3>
      <a:accent4>
        <a:srgbClr val="A2C476"/>
      </a:accent4>
      <a:accent5>
        <a:srgbClr val="57C293"/>
      </a:accent5>
      <a:accent6>
        <a:srgbClr val="06BFDE"/>
      </a:accent6>
      <a:hlink>
        <a:srgbClr val="FBAE29"/>
      </a:hlink>
      <a:folHlink>
        <a:srgbClr val="EDC47E"/>
      </a:folHlink>
    </a:clrScheme>
    <a:fontScheme name="Gallery">
      <a:majorFont>
        <a:latin typeface="Rockwell" panose="020606030202050204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BB5F5D82-B5E9-469E-A815-C655ED4AF24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Gallery</Template>
  <TotalTime>8406</TotalTime>
  <Words>4399</Words>
  <Application>Microsoft Office PowerPoint</Application>
  <PresentationFormat>Widescreen</PresentationFormat>
  <Paragraphs>293</Paragraphs>
  <Slides>52</Slides>
  <Notes>49</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52</vt:i4>
      </vt:variant>
    </vt:vector>
  </HeadingPairs>
  <TitlesOfParts>
    <vt:vector size="56" baseType="lpstr">
      <vt:lpstr>Arial</vt:lpstr>
      <vt:lpstr>Calibri</vt:lpstr>
      <vt:lpstr>Rockwell</vt:lpstr>
      <vt:lpstr>Gallery</vt:lpstr>
      <vt:lpstr>PowerPoint Presentation</vt:lpstr>
      <vt:lpstr>Shane Foley </vt:lpstr>
      <vt:lpstr>What is Xamarin?</vt:lpstr>
      <vt:lpstr>Back in The Day</vt:lpstr>
      <vt:lpstr>How Can We Get 2 for 1?</vt:lpstr>
      <vt:lpstr>What is Xamarin?</vt:lpstr>
      <vt:lpstr>Ok, But Why Do We Care?</vt:lpstr>
      <vt:lpstr>The Benefits: Talent</vt:lpstr>
      <vt:lpstr>The Benefits: Time</vt:lpstr>
      <vt:lpstr>The Benefits: Money</vt:lpstr>
      <vt:lpstr>How do I Get Started?</vt:lpstr>
      <vt:lpstr>Xamarin University</vt:lpstr>
      <vt:lpstr>PowerPoint Presentation</vt:lpstr>
      <vt:lpstr>Now, Getting Your App Off The Ground</vt:lpstr>
      <vt:lpstr>The Easy Part, Creating the Project</vt:lpstr>
      <vt:lpstr>You’ll See Something Like This</vt:lpstr>
      <vt:lpstr>The Dividing Lines</vt:lpstr>
      <vt:lpstr>Now Reorganize</vt:lpstr>
      <vt:lpstr>Breaking Up The Party</vt:lpstr>
      <vt:lpstr>Microsoft’s Suggested Architecture</vt:lpstr>
      <vt:lpstr>Add Additional Projects To Delineate Responsibility</vt:lpstr>
      <vt:lpstr>Add Additional Projects To Delineate Responsibility</vt:lpstr>
      <vt:lpstr>Resolving Common Platform Dependency</vt:lpstr>
      <vt:lpstr>The Long Way (Dependency Service)</vt:lpstr>
      <vt:lpstr>Steps To Building Cross-Platform APIs With Dependency Service: Define Interface</vt:lpstr>
      <vt:lpstr>Steps To Building Cross-Platform APIs With Dependency Service: Implement Interface On Platforms</vt:lpstr>
      <vt:lpstr>Steps To Building Cross-Platform APIs With Dependency Service: Resolve Interface Using Dependency Service</vt:lpstr>
      <vt:lpstr>Xamarin.Essentials</vt:lpstr>
      <vt:lpstr>Add Xamarin Essentials Nuget Package</vt:lpstr>
      <vt:lpstr>Xamrin Essentials Benefits</vt:lpstr>
      <vt:lpstr>Add Xamarin Essentials Nuget Package</vt:lpstr>
      <vt:lpstr>Initialize Android Xamarin.Essentials</vt:lpstr>
      <vt:lpstr>Views And View Models</vt:lpstr>
      <vt:lpstr>The View Model</vt:lpstr>
      <vt:lpstr>Base View Model</vt:lpstr>
      <vt:lpstr>The VieW</vt:lpstr>
      <vt:lpstr>Base View</vt:lpstr>
      <vt:lpstr>UI Updates In Xamarin</vt:lpstr>
      <vt:lpstr>Fody</vt:lpstr>
      <vt:lpstr>Add Fody + PropertyChanged.Fody</vt:lpstr>
      <vt:lpstr>Add Fody + PropertyChanged.Fody</vt:lpstr>
      <vt:lpstr>Resolving Dependencies</vt:lpstr>
      <vt:lpstr>Inversion Of Control</vt:lpstr>
      <vt:lpstr>Dependency Injection</vt:lpstr>
      <vt:lpstr>IoC Containers</vt:lpstr>
      <vt:lpstr>Simple Injector</vt:lpstr>
      <vt:lpstr>Simple Injector</vt:lpstr>
      <vt:lpstr>Dependency Resolution Service</vt:lpstr>
      <vt:lpstr>Navigation</vt:lpstr>
      <vt:lpstr>Navigation</vt:lpstr>
      <vt:lpstr>Other Starting Procedures</vt:lpstr>
      <vt:lpstr>Closing Thoughts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Shane Foley</dc:creator>
  <cp:lastModifiedBy>Shane Foley</cp:lastModifiedBy>
  <cp:revision>192</cp:revision>
  <dcterms:created xsi:type="dcterms:W3CDTF">2019-03-10T21:40:44Z</dcterms:created>
  <dcterms:modified xsi:type="dcterms:W3CDTF">2019-04-06T18:17:09Z</dcterms:modified>
</cp:coreProperties>
</file>